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2" r:id="rId2"/>
    <p:sldMasterId id="2147483749" r:id="rId3"/>
    <p:sldMasterId id="2147483762" r:id="rId4"/>
  </p:sldMasterIdLst>
  <p:notesMasterIdLst>
    <p:notesMasterId r:id="rId13"/>
  </p:notesMasterIdLst>
  <p:sldIdLst>
    <p:sldId id="16830" r:id="rId5"/>
    <p:sldId id="16833" r:id="rId6"/>
    <p:sldId id="16823" r:id="rId7"/>
    <p:sldId id="16829" r:id="rId8"/>
    <p:sldId id="16826" r:id="rId9"/>
    <p:sldId id="16824" r:id="rId10"/>
    <p:sldId id="16832" r:id="rId11"/>
    <p:sldId id="16828" r:id="rId12"/>
  </p:sldIdLst>
  <p:sldSz cx="12192000" cy="6858000"/>
  <p:notesSz cx="6888163" cy="100187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F3ED"/>
    <a:srgbClr val="783DE3"/>
    <a:srgbClr val="FF9966"/>
    <a:srgbClr val="F5C3E8"/>
    <a:srgbClr val="6187FF"/>
    <a:srgbClr val="EB8DD2"/>
    <a:srgbClr val="F616A6"/>
    <a:srgbClr val="A33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189" autoAdjust="0"/>
  </p:normalViewPr>
  <p:slideViewPr>
    <p:cSldViewPr snapToGrid="0">
      <p:cViewPr>
        <p:scale>
          <a:sx n="80" d="100"/>
          <a:sy n="80" d="100"/>
        </p:scale>
        <p:origin x="489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53F83A-0DCC-4A7F-B1F5-CFACB832EBE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7DD1B5D-70E5-41D4-B51F-A88B906E3B87}">
      <dgm:prSet phldrT="[Text]" custT="1"/>
      <dgm:spPr/>
      <dgm:t>
        <a:bodyPr/>
        <a:lstStyle/>
        <a:p>
          <a:r>
            <a: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Preparing for Business</a:t>
          </a:r>
          <a:endParaRPr lang="en-IN" sz="2400" b="1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95EE119-532D-4AD3-B7D6-893A61E2C23F}" type="parTrans" cxnId="{61925B6E-C808-4C4C-B51B-DC47A591FB45}">
      <dgm:prSet/>
      <dgm:spPr/>
      <dgm:t>
        <a:bodyPr/>
        <a:lstStyle/>
        <a:p>
          <a:endParaRPr lang="en-IN" sz="24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00DAA28-B621-4B76-8381-AB39B93A9458}" type="sibTrans" cxnId="{61925B6E-C808-4C4C-B51B-DC47A591FB45}">
      <dgm:prSet/>
      <dgm:spPr/>
      <dgm:t>
        <a:bodyPr/>
        <a:lstStyle/>
        <a:p>
          <a:endParaRPr lang="en-IN" sz="24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B2F6B6EC-1DE0-4DE2-B356-DD331A13131C}">
      <dgm:prSet phldrT="[Text]" custT="1"/>
      <dgm:spPr/>
      <dgm:t>
        <a:bodyPr/>
        <a:lstStyle/>
        <a:p>
          <a:r>
            <a: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Regional Plan Industrial Zone</a:t>
          </a:r>
          <a:endParaRPr lang="en-IN" sz="24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7792E3E8-31BC-4242-B2C5-1CF61EF9FC43}" type="parTrans" cxnId="{BE4000F2-D186-4635-8E0F-38EBB4DACB5A}">
      <dgm:prSet/>
      <dgm:spPr/>
      <dgm:t>
        <a:bodyPr/>
        <a:lstStyle/>
        <a:p>
          <a:endParaRPr lang="en-IN" sz="24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8E24C3BF-5CB3-4E8B-8C05-E7EB7C35212D}" type="sibTrans" cxnId="{BE4000F2-D186-4635-8E0F-38EBB4DACB5A}">
      <dgm:prSet/>
      <dgm:spPr/>
      <dgm:t>
        <a:bodyPr/>
        <a:lstStyle/>
        <a:p>
          <a:endParaRPr lang="en-IN" sz="24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1DBC590-6734-4927-A339-C9B76F4F64DD}">
      <dgm:prSet phldrT="[Text]" custT="1"/>
      <dgm:spPr/>
      <dgm:t>
        <a:bodyPr/>
        <a:lstStyle/>
        <a:p>
          <a:r>
            <a:rPr lang="en-US" sz="2400" b="1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Laadki</a:t>
          </a:r>
          <a:r>
            <a: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Behn Economy</a:t>
          </a:r>
          <a:endParaRPr lang="en-IN" sz="2400" b="1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FD5448E-7163-49E2-A6B1-41B63CA0553C}" type="parTrans" cxnId="{F7E82CED-2E77-4B2D-9BFC-0458E2D586AC}">
      <dgm:prSet/>
      <dgm:spPr/>
      <dgm:t>
        <a:bodyPr/>
        <a:lstStyle/>
        <a:p>
          <a:endParaRPr lang="en-IN" sz="24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27B9BC4-01F0-403A-B3C7-25BF59736A15}" type="sibTrans" cxnId="{F7E82CED-2E77-4B2D-9BFC-0458E2D586AC}">
      <dgm:prSet/>
      <dgm:spPr/>
      <dgm:t>
        <a:bodyPr/>
        <a:lstStyle/>
        <a:p>
          <a:endParaRPr lang="en-IN" sz="24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465AE2B-1E07-43F9-B633-8013175D0F95}">
      <dgm:prSet phldrT="[Text]" custT="1"/>
      <dgm:spPr/>
      <dgm:t>
        <a:bodyPr/>
        <a:lstStyle/>
        <a:p>
          <a:r>
            <a: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Rs. 1800 Cr. Grant </a:t>
          </a:r>
          <a:endParaRPr lang="en-IN" sz="24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637329F-2A6E-4502-A043-1E75B4BCAA77}" type="parTrans" cxnId="{8EC0828A-BF4F-4D12-9CF5-3D6E32935FB9}">
      <dgm:prSet/>
      <dgm:spPr/>
      <dgm:t>
        <a:bodyPr/>
        <a:lstStyle/>
        <a:p>
          <a:endParaRPr lang="en-IN" sz="24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26A8F0EC-7D15-47A5-81A4-197AAB2FA8F6}" type="sibTrans" cxnId="{8EC0828A-BF4F-4D12-9CF5-3D6E32935FB9}">
      <dgm:prSet/>
      <dgm:spPr/>
      <dgm:t>
        <a:bodyPr/>
        <a:lstStyle/>
        <a:p>
          <a:endParaRPr lang="en-IN" sz="24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8F70C132-73D7-445A-B75C-DE0BC4AF10B4}">
      <dgm:prSet phldrT="[Text]" custT="1"/>
      <dgm:spPr/>
      <dgm:t>
        <a:bodyPr/>
        <a:lstStyle/>
        <a:p>
          <a:r>
            <a: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12</a:t>
          </a:r>
          <a:r>
            <a: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Bahina</a:t>
          </a:r>
          <a:r>
            <a: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Marts Under Construction</a:t>
          </a:r>
          <a:endParaRPr lang="en-IN" sz="24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47EFE1B-62D0-4471-AD88-C4E6309315B5}" type="parTrans" cxnId="{CF835E81-9D82-43E5-813E-B1398148CB4A}">
      <dgm:prSet/>
      <dgm:spPr/>
      <dgm:t>
        <a:bodyPr/>
        <a:lstStyle/>
        <a:p>
          <a:endParaRPr lang="en-IN" sz="24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20F1976-3CFD-46DB-AFA2-68DBFB1EA82C}" type="sibTrans" cxnId="{CF835E81-9D82-43E5-813E-B1398148CB4A}">
      <dgm:prSet/>
      <dgm:spPr/>
      <dgm:t>
        <a:bodyPr/>
        <a:lstStyle/>
        <a:p>
          <a:endParaRPr lang="en-IN" sz="24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795FA15D-D78F-48E9-BD0A-5D8324211053}">
      <dgm:prSet phldrT="[Text]" custT="1"/>
      <dgm:spPr/>
      <dgm:t>
        <a:bodyPr/>
        <a:lstStyle/>
        <a:p>
          <a:r>
            <a:rPr lang="en-US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Green Energy </a:t>
          </a:r>
          <a:endParaRPr lang="en-IN" sz="2400" b="1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04FA6CF-7874-4A29-BD11-53392597922E}" type="parTrans" cxnId="{96B3B97B-37C4-4203-A5FD-0C8589DE946C}">
      <dgm:prSet/>
      <dgm:spPr/>
      <dgm:t>
        <a:bodyPr/>
        <a:lstStyle/>
        <a:p>
          <a:endParaRPr lang="en-IN" sz="24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F192EA8-8849-4985-813B-563DE084961B}" type="sibTrans" cxnId="{96B3B97B-37C4-4203-A5FD-0C8589DE946C}">
      <dgm:prSet/>
      <dgm:spPr/>
      <dgm:t>
        <a:bodyPr/>
        <a:lstStyle/>
        <a:p>
          <a:endParaRPr lang="en-IN" sz="24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AE5824E-6D1E-4CA7-BD55-A38D0E7703F0}">
      <dgm:prSet phldrT="[Text]" custT="1"/>
      <dgm:spPr/>
      <dgm:t>
        <a:bodyPr/>
        <a:lstStyle/>
        <a:p>
          <a:r>
            <a:rPr lang="en-US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63,000 Hectares </a:t>
          </a:r>
          <a:r>
            <a: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of </a:t>
          </a:r>
          <a:r>
            <a:rPr lang="en-US" sz="24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Gairan</a:t>
          </a:r>
          <a:r>
            <a: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Land</a:t>
          </a:r>
          <a:endParaRPr lang="en-IN" sz="24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4AB2EC1-3A88-4AE3-8679-3FA8DE7D9F11}" type="parTrans" cxnId="{B2855247-2F1D-494A-BFDE-F51093502E63}">
      <dgm:prSet/>
      <dgm:spPr/>
      <dgm:t>
        <a:bodyPr/>
        <a:lstStyle/>
        <a:p>
          <a:endParaRPr lang="en-IN" sz="24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AE5C570-D3FA-4F76-8D5A-B2D762952EEC}" type="sibTrans" cxnId="{B2855247-2F1D-494A-BFDE-F51093502E63}">
      <dgm:prSet/>
      <dgm:spPr/>
      <dgm:t>
        <a:bodyPr/>
        <a:lstStyle/>
        <a:p>
          <a:endParaRPr lang="en-IN" sz="24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AF11F31-89B3-40E2-AB65-9DCC647CD989}">
      <dgm:prSet phldrT="[Text]" custT="1"/>
      <dgm:spPr/>
      <dgm:t>
        <a:bodyPr/>
        <a:lstStyle/>
        <a:p>
          <a:r>
            <a: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Napier Grass Plantation</a:t>
          </a:r>
          <a:endParaRPr lang="en-IN" sz="24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0D660C7-973F-410C-8E34-2CB6227C2EE9}" type="parTrans" cxnId="{69A9C997-2C00-4A1D-AC7D-9BD313636252}">
      <dgm:prSet/>
      <dgm:spPr/>
      <dgm:t>
        <a:bodyPr/>
        <a:lstStyle/>
        <a:p>
          <a:endParaRPr lang="en-IN" sz="24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70F8926-38F4-4C65-BE33-CE50E6778733}" type="sibTrans" cxnId="{69A9C997-2C00-4A1D-AC7D-9BD313636252}">
      <dgm:prSet/>
      <dgm:spPr/>
      <dgm:t>
        <a:bodyPr/>
        <a:lstStyle/>
        <a:p>
          <a:endParaRPr lang="en-IN" sz="24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F0D547DB-BFCF-40E8-97CE-7B68B60C5166}">
      <dgm:prSet phldrT="[Text]" custT="1"/>
      <dgm:spPr/>
      <dgm:t>
        <a:bodyPr/>
        <a:lstStyle/>
        <a:p>
          <a:r>
            <a: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Roads,</a:t>
          </a:r>
          <a:endParaRPr lang="en-IN" sz="24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E4CCFB6F-C8BE-4E7A-B735-10D6CD73CD12}" type="parTrans" cxnId="{4EAFC94C-C7D3-43E1-B3B6-91AE507D6140}">
      <dgm:prSet/>
      <dgm:spPr/>
      <dgm:t>
        <a:bodyPr/>
        <a:lstStyle/>
        <a:p>
          <a:endParaRPr lang="en-IN" sz="24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748098E-42DC-4DBF-8456-8CC7E1098BB4}" type="sibTrans" cxnId="{4EAFC94C-C7D3-43E1-B3B6-91AE507D6140}">
      <dgm:prSet/>
      <dgm:spPr/>
      <dgm:t>
        <a:bodyPr/>
        <a:lstStyle/>
        <a:p>
          <a:endParaRPr lang="en-IN" sz="24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0F4CD308-8DF5-4415-A975-BF19FDD00482}">
      <dgm:prSet phldrT="[Text]" custT="1"/>
      <dgm:spPr/>
      <dgm:t>
        <a:bodyPr/>
        <a:lstStyle/>
        <a:p>
          <a:r>
            <a: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Electricity &amp;</a:t>
          </a:r>
          <a:endParaRPr lang="en-IN" sz="24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BDA4E27-BFEA-4FEB-8583-A2CD0CED812A}" type="parTrans" cxnId="{C1A17767-DA67-4611-BD39-C0FF52D4F17B}">
      <dgm:prSet/>
      <dgm:spPr/>
      <dgm:t>
        <a:bodyPr/>
        <a:lstStyle/>
        <a:p>
          <a:endParaRPr lang="en-IN" sz="24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A6B8B82-3DAD-41B6-A0A5-430F93965B2C}" type="sibTrans" cxnId="{C1A17767-DA67-4611-BD39-C0FF52D4F17B}">
      <dgm:prSet/>
      <dgm:spPr/>
      <dgm:t>
        <a:bodyPr/>
        <a:lstStyle/>
        <a:p>
          <a:endParaRPr lang="en-IN" sz="24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B61A61F0-3669-4D66-A770-488AC2D7AB44}">
      <dgm:prSet phldrT="[Text]" custT="1"/>
      <dgm:spPr/>
      <dgm:t>
        <a:bodyPr/>
        <a:lstStyle/>
        <a:p>
          <a:r>
            <a: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Water </a:t>
          </a:r>
          <a:endParaRPr lang="en-IN" sz="24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7A580C00-C2C9-412D-932F-827E3624F872}" type="parTrans" cxnId="{0F0E1F7B-9050-4DE7-8444-E45B66122A39}">
      <dgm:prSet/>
      <dgm:spPr/>
      <dgm:t>
        <a:bodyPr/>
        <a:lstStyle/>
        <a:p>
          <a:endParaRPr lang="en-IN" sz="24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AE849C0A-8CE6-4F81-A7A2-785D0281E8A4}" type="sibTrans" cxnId="{0F0E1F7B-9050-4DE7-8444-E45B66122A39}">
      <dgm:prSet/>
      <dgm:spPr/>
      <dgm:t>
        <a:bodyPr/>
        <a:lstStyle/>
        <a:p>
          <a:endParaRPr lang="en-IN" sz="240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14EB8546-9D4A-4B03-8177-A7A7B417596D}" type="pres">
      <dgm:prSet presAssocID="{EE53F83A-0DCC-4A7F-B1F5-CFACB832EBEF}" presName="Name0" presStyleCnt="0">
        <dgm:presLayoutVars>
          <dgm:dir/>
          <dgm:animLvl val="lvl"/>
          <dgm:resizeHandles val="exact"/>
        </dgm:presLayoutVars>
      </dgm:prSet>
      <dgm:spPr/>
    </dgm:pt>
    <dgm:pt modelId="{0EF09048-C510-4592-BC92-1D4236D98E0C}" type="pres">
      <dgm:prSet presAssocID="{C7DD1B5D-70E5-41D4-B51F-A88B906E3B87}" presName="composite" presStyleCnt="0"/>
      <dgm:spPr/>
    </dgm:pt>
    <dgm:pt modelId="{2413F723-C39C-4126-AECE-72736EC5FEAB}" type="pres">
      <dgm:prSet presAssocID="{C7DD1B5D-70E5-41D4-B51F-A88B906E3B87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C6F9CCD-FABA-4906-8020-F06CA1E3C88E}" type="pres">
      <dgm:prSet presAssocID="{C7DD1B5D-70E5-41D4-B51F-A88B906E3B87}" presName="desTx" presStyleLbl="alignAccFollowNode1" presStyleIdx="0" presStyleCnt="3">
        <dgm:presLayoutVars>
          <dgm:bulletEnabled val="1"/>
        </dgm:presLayoutVars>
      </dgm:prSet>
      <dgm:spPr/>
    </dgm:pt>
    <dgm:pt modelId="{71045ACB-F2FB-4D5D-957C-2A50C370EE8E}" type="pres">
      <dgm:prSet presAssocID="{000DAA28-B621-4B76-8381-AB39B93A9458}" presName="space" presStyleCnt="0"/>
      <dgm:spPr/>
    </dgm:pt>
    <dgm:pt modelId="{FC42E14E-E012-4480-97D6-F6BBE51C05FA}" type="pres">
      <dgm:prSet presAssocID="{51DBC590-6734-4927-A339-C9B76F4F64DD}" presName="composite" presStyleCnt="0"/>
      <dgm:spPr/>
    </dgm:pt>
    <dgm:pt modelId="{2EBB054B-31B2-4E24-8B91-3F9B5D017D84}" type="pres">
      <dgm:prSet presAssocID="{51DBC590-6734-4927-A339-C9B76F4F64D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257CA9B9-9C8A-4E30-97D0-6F5185D8D9F2}" type="pres">
      <dgm:prSet presAssocID="{51DBC590-6734-4927-A339-C9B76F4F64DD}" presName="desTx" presStyleLbl="alignAccFollowNode1" presStyleIdx="1" presStyleCnt="3">
        <dgm:presLayoutVars>
          <dgm:bulletEnabled val="1"/>
        </dgm:presLayoutVars>
      </dgm:prSet>
      <dgm:spPr/>
    </dgm:pt>
    <dgm:pt modelId="{E3D8A60D-332A-4D89-A7A8-AC6D9375ABA6}" type="pres">
      <dgm:prSet presAssocID="{027B9BC4-01F0-403A-B3C7-25BF59736A15}" presName="space" presStyleCnt="0"/>
      <dgm:spPr/>
    </dgm:pt>
    <dgm:pt modelId="{261D71D4-4895-454E-960B-06F6C115A3D5}" type="pres">
      <dgm:prSet presAssocID="{795FA15D-D78F-48E9-BD0A-5D8324211053}" presName="composite" presStyleCnt="0"/>
      <dgm:spPr/>
    </dgm:pt>
    <dgm:pt modelId="{8E5C8842-6148-4BBB-A326-4B70B5162E3A}" type="pres">
      <dgm:prSet presAssocID="{795FA15D-D78F-48E9-BD0A-5D832421105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61D37A1-7811-4441-AB21-3E660A305F99}" type="pres">
      <dgm:prSet presAssocID="{795FA15D-D78F-48E9-BD0A-5D832421105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DFAA808-86FF-48C8-ACB1-856CE55ED67E}" type="presOf" srcId="{CAE5824E-6D1E-4CA7-BD55-A38D0E7703F0}" destId="{261D37A1-7811-4441-AB21-3E660A305F99}" srcOrd="0" destOrd="0" presId="urn:microsoft.com/office/officeart/2005/8/layout/hList1"/>
    <dgm:cxn modelId="{47CB1A13-3961-47FC-A3A9-1CB7925598E7}" type="presOf" srcId="{F0D547DB-BFCF-40E8-97CE-7B68B60C5166}" destId="{7C6F9CCD-FABA-4906-8020-F06CA1E3C88E}" srcOrd="0" destOrd="1" presId="urn:microsoft.com/office/officeart/2005/8/layout/hList1"/>
    <dgm:cxn modelId="{B2855247-2F1D-494A-BFDE-F51093502E63}" srcId="{795FA15D-D78F-48E9-BD0A-5D8324211053}" destId="{CAE5824E-6D1E-4CA7-BD55-A38D0E7703F0}" srcOrd="0" destOrd="0" parTransId="{A4AB2EC1-3A88-4AE3-8679-3FA8DE7D9F11}" sibTransId="{3AE5C570-D3FA-4F76-8D5A-B2D762952EEC}"/>
    <dgm:cxn modelId="{C1A17767-DA67-4611-BD39-C0FF52D4F17B}" srcId="{B2F6B6EC-1DE0-4DE2-B356-DD331A13131C}" destId="{0F4CD308-8DF5-4415-A975-BF19FDD00482}" srcOrd="1" destOrd="0" parTransId="{DBDA4E27-BFEA-4FEB-8583-A2CD0CED812A}" sibTransId="{3A6B8B82-3DAD-41B6-A0A5-430F93965B2C}"/>
    <dgm:cxn modelId="{4EAFC94C-C7D3-43E1-B3B6-91AE507D6140}" srcId="{B2F6B6EC-1DE0-4DE2-B356-DD331A13131C}" destId="{F0D547DB-BFCF-40E8-97CE-7B68B60C5166}" srcOrd="0" destOrd="0" parTransId="{E4CCFB6F-C8BE-4E7A-B735-10D6CD73CD12}" sibTransId="{0748098E-42DC-4DBF-8456-8CC7E1098BB4}"/>
    <dgm:cxn modelId="{61925B6E-C808-4C4C-B51B-DC47A591FB45}" srcId="{EE53F83A-0DCC-4A7F-B1F5-CFACB832EBEF}" destId="{C7DD1B5D-70E5-41D4-B51F-A88B906E3B87}" srcOrd="0" destOrd="0" parTransId="{F95EE119-532D-4AD3-B7D6-893A61E2C23F}" sibTransId="{000DAA28-B621-4B76-8381-AB39B93A9458}"/>
    <dgm:cxn modelId="{0A30AF50-E031-4814-B640-55C7D6DEE407}" type="presOf" srcId="{4AF11F31-89B3-40E2-AB65-9DCC647CD989}" destId="{261D37A1-7811-4441-AB21-3E660A305F99}" srcOrd="0" destOrd="1" presId="urn:microsoft.com/office/officeart/2005/8/layout/hList1"/>
    <dgm:cxn modelId="{870EB551-4889-4F14-9C9B-DC123A4EFF50}" type="presOf" srcId="{6465AE2B-1E07-43F9-B633-8013175D0F95}" destId="{257CA9B9-9C8A-4E30-97D0-6F5185D8D9F2}" srcOrd="0" destOrd="0" presId="urn:microsoft.com/office/officeart/2005/8/layout/hList1"/>
    <dgm:cxn modelId="{49A7F759-2699-4F9B-922A-AE57807EC13B}" type="presOf" srcId="{B2F6B6EC-1DE0-4DE2-B356-DD331A13131C}" destId="{7C6F9CCD-FABA-4906-8020-F06CA1E3C88E}" srcOrd="0" destOrd="0" presId="urn:microsoft.com/office/officeart/2005/8/layout/hList1"/>
    <dgm:cxn modelId="{0F0E1F7B-9050-4DE7-8444-E45B66122A39}" srcId="{B2F6B6EC-1DE0-4DE2-B356-DD331A13131C}" destId="{B61A61F0-3669-4D66-A770-488AC2D7AB44}" srcOrd="2" destOrd="0" parTransId="{7A580C00-C2C9-412D-932F-827E3624F872}" sibTransId="{AE849C0A-8CE6-4F81-A7A2-785D0281E8A4}"/>
    <dgm:cxn modelId="{96B3B97B-37C4-4203-A5FD-0C8589DE946C}" srcId="{EE53F83A-0DCC-4A7F-B1F5-CFACB832EBEF}" destId="{795FA15D-D78F-48E9-BD0A-5D8324211053}" srcOrd="2" destOrd="0" parTransId="{C04FA6CF-7874-4A29-BD11-53392597922E}" sibTransId="{AF192EA8-8849-4985-813B-563DE084961B}"/>
    <dgm:cxn modelId="{08EDF47B-947F-4418-9015-5048AE8E2D11}" type="presOf" srcId="{795FA15D-D78F-48E9-BD0A-5D8324211053}" destId="{8E5C8842-6148-4BBB-A326-4B70B5162E3A}" srcOrd="0" destOrd="0" presId="urn:microsoft.com/office/officeart/2005/8/layout/hList1"/>
    <dgm:cxn modelId="{EBFE157F-17C3-4F4F-88B7-261D937259EB}" type="presOf" srcId="{C7DD1B5D-70E5-41D4-B51F-A88B906E3B87}" destId="{2413F723-C39C-4126-AECE-72736EC5FEAB}" srcOrd="0" destOrd="0" presId="urn:microsoft.com/office/officeart/2005/8/layout/hList1"/>
    <dgm:cxn modelId="{CF835E81-9D82-43E5-813E-B1398148CB4A}" srcId="{51DBC590-6734-4927-A339-C9B76F4F64DD}" destId="{8F70C132-73D7-445A-B75C-DE0BC4AF10B4}" srcOrd="1" destOrd="0" parTransId="{347EFE1B-62D0-4471-AD88-C4E6309315B5}" sibTransId="{920F1976-3CFD-46DB-AFA2-68DBFB1EA82C}"/>
    <dgm:cxn modelId="{CA75F284-D7F8-4CD9-B4EC-2A4052C5AE3F}" type="presOf" srcId="{8F70C132-73D7-445A-B75C-DE0BC4AF10B4}" destId="{257CA9B9-9C8A-4E30-97D0-6F5185D8D9F2}" srcOrd="0" destOrd="1" presId="urn:microsoft.com/office/officeart/2005/8/layout/hList1"/>
    <dgm:cxn modelId="{8EC0828A-BF4F-4D12-9CF5-3D6E32935FB9}" srcId="{51DBC590-6734-4927-A339-C9B76F4F64DD}" destId="{6465AE2B-1E07-43F9-B633-8013175D0F95}" srcOrd="0" destOrd="0" parTransId="{4637329F-2A6E-4502-A043-1E75B4BCAA77}" sibTransId="{26A8F0EC-7D15-47A5-81A4-197AAB2FA8F6}"/>
    <dgm:cxn modelId="{BD4D0796-D5A2-4312-9A3F-7A8EDFB99688}" type="presOf" srcId="{0F4CD308-8DF5-4415-A975-BF19FDD00482}" destId="{7C6F9CCD-FABA-4906-8020-F06CA1E3C88E}" srcOrd="0" destOrd="2" presId="urn:microsoft.com/office/officeart/2005/8/layout/hList1"/>
    <dgm:cxn modelId="{69A9C997-2C00-4A1D-AC7D-9BD313636252}" srcId="{795FA15D-D78F-48E9-BD0A-5D8324211053}" destId="{4AF11F31-89B3-40E2-AB65-9DCC647CD989}" srcOrd="1" destOrd="0" parTransId="{30D660C7-973F-410C-8E34-2CB6227C2EE9}" sibTransId="{370F8926-38F4-4C65-BE33-CE50E6778733}"/>
    <dgm:cxn modelId="{A44909B3-98B5-458B-B5F7-A1EB548AC10C}" type="presOf" srcId="{51DBC590-6734-4927-A339-C9B76F4F64DD}" destId="{2EBB054B-31B2-4E24-8B91-3F9B5D017D84}" srcOrd="0" destOrd="0" presId="urn:microsoft.com/office/officeart/2005/8/layout/hList1"/>
    <dgm:cxn modelId="{A8F915CA-561A-4790-BB1D-4FCA5480DC4E}" type="presOf" srcId="{EE53F83A-0DCC-4A7F-B1F5-CFACB832EBEF}" destId="{14EB8546-9D4A-4B03-8177-A7A7B417596D}" srcOrd="0" destOrd="0" presId="urn:microsoft.com/office/officeart/2005/8/layout/hList1"/>
    <dgm:cxn modelId="{1B45D6D3-21DC-401F-98EA-AE6EACC382DD}" type="presOf" srcId="{B61A61F0-3669-4D66-A770-488AC2D7AB44}" destId="{7C6F9CCD-FABA-4906-8020-F06CA1E3C88E}" srcOrd="0" destOrd="3" presId="urn:microsoft.com/office/officeart/2005/8/layout/hList1"/>
    <dgm:cxn modelId="{F7E82CED-2E77-4B2D-9BFC-0458E2D586AC}" srcId="{EE53F83A-0DCC-4A7F-B1F5-CFACB832EBEF}" destId="{51DBC590-6734-4927-A339-C9B76F4F64DD}" srcOrd="1" destOrd="0" parTransId="{6FD5448E-7163-49E2-A6B1-41B63CA0553C}" sibTransId="{027B9BC4-01F0-403A-B3C7-25BF59736A15}"/>
    <dgm:cxn modelId="{BE4000F2-D186-4635-8E0F-38EBB4DACB5A}" srcId="{C7DD1B5D-70E5-41D4-B51F-A88B906E3B87}" destId="{B2F6B6EC-1DE0-4DE2-B356-DD331A13131C}" srcOrd="0" destOrd="0" parTransId="{7792E3E8-31BC-4242-B2C5-1CF61EF9FC43}" sibTransId="{8E24C3BF-5CB3-4E8B-8C05-E7EB7C35212D}"/>
    <dgm:cxn modelId="{8A800604-D031-4CB4-9196-68AEE821CC52}" type="presParOf" srcId="{14EB8546-9D4A-4B03-8177-A7A7B417596D}" destId="{0EF09048-C510-4592-BC92-1D4236D98E0C}" srcOrd="0" destOrd="0" presId="urn:microsoft.com/office/officeart/2005/8/layout/hList1"/>
    <dgm:cxn modelId="{2D6ABB1E-9487-45DB-95C1-83DC55315C14}" type="presParOf" srcId="{0EF09048-C510-4592-BC92-1D4236D98E0C}" destId="{2413F723-C39C-4126-AECE-72736EC5FEAB}" srcOrd="0" destOrd="0" presId="urn:microsoft.com/office/officeart/2005/8/layout/hList1"/>
    <dgm:cxn modelId="{6D0D115E-CBA3-4B6D-91EB-64171F312B9F}" type="presParOf" srcId="{0EF09048-C510-4592-BC92-1D4236D98E0C}" destId="{7C6F9CCD-FABA-4906-8020-F06CA1E3C88E}" srcOrd="1" destOrd="0" presId="urn:microsoft.com/office/officeart/2005/8/layout/hList1"/>
    <dgm:cxn modelId="{15C2A44E-4232-4182-928C-3A522818475D}" type="presParOf" srcId="{14EB8546-9D4A-4B03-8177-A7A7B417596D}" destId="{71045ACB-F2FB-4D5D-957C-2A50C370EE8E}" srcOrd="1" destOrd="0" presId="urn:microsoft.com/office/officeart/2005/8/layout/hList1"/>
    <dgm:cxn modelId="{67A5EF4F-F092-4B58-A967-B6F9BE32912E}" type="presParOf" srcId="{14EB8546-9D4A-4B03-8177-A7A7B417596D}" destId="{FC42E14E-E012-4480-97D6-F6BBE51C05FA}" srcOrd="2" destOrd="0" presId="urn:microsoft.com/office/officeart/2005/8/layout/hList1"/>
    <dgm:cxn modelId="{BBC64C6C-B13E-47B9-9509-D0EC55BEA437}" type="presParOf" srcId="{FC42E14E-E012-4480-97D6-F6BBE51C05FA}" destId="{2EBB054B-31B2-4E24-8B91-3F9B5D017D84}" srcOrd="0" destOrd="0" presId="urn:microsoft.com/office/officeart/2005/8/layout/hList1"/>
    <dgm:cxn modelId="{927EB1FF-1B75-4B9D-8529-DF84B2EE9241}" type="presParOf" srcId="{FC42E14E-E012-4480-97D6-F6BBE51C05FA}" destId="{257CA9B9-9C8A-4E30-97D0-6F5185D8D9F2}" srcOrd="1" destOrd="0" presId="urn:microsoft.com/office/officeart/2005/8/layout/hList1"/>
    <dgm:cxn modelId="{5B6443D7-A611-491F-844D-164BE2ADEB05}" type="presParOf" srcId="{14EB8546-9D4A-4B03-8177-A7A7B417596D}" destId="{E3D8A60D-332A-4D89-A7A8-AC6D9375ABA6}" srcOrd="3" destOrd="0" presId="urn:microsoft.com/office/officeart/2005/8/layout/hList1"/>
    <dgm:cxn modelId="{74A07784-5EB4-438C-8348-F0F6BC7440B0}" type="presParOf" srcId="{14EB8546-9D4A-4B03-8177-A7A7B417596D}" destId="{261D71D4-4895-454E-960B-06F6C115A3D5}" srcOrd="4" destOrd="0" presId="urn:microsoft.com/office/officeart/2005/8/layout/hList1"/>
    <dgm:cxn modelId="{523413A8-BE13-4E6E-A47A-6A7595C4956C}" type="presParOf" srcId="{261D71D4-4895-454E-960B-06F6C115A3D5}" destId="{8E5C8842-6148-4BBB-A326-4B70B5162E3A}" srcOrd="0" destOrd="0" presId="urn:microsoft.com/office/officeart/2005/8/layout/hList1"/>
    <dgm:cxn modelId="{E5E5F2AE-2788-47B6-8BF3-58AA840C137F}" type="presParOf" srcId="{261D71D4-4895-454E-960B-06F6C115A3D5}" destId="{261D37A1-7811-4441-AB21-3E660A305F9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3F723-C39C-4126-AECE-72736EC5FEAB}">
      <dsp:nvSpPr>
        <dsp:cNvPr id="0" name=""/>
        <dsp:cNvSpPr/>
      </dsp:nvSpPr>
      <dsp:spPr>
        <a:xfrm>
          <a:off x="3714" y="23561"/>
          <a:ext cx="3621880" cy="138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Preparing for Business</a:t>
          </a:r>
          <a:endParaRPr lang="en-IN" sz="2400" b="1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714" y="23561"/>
        <a:ext cx="3621880" cy="1382400"/>
      </dsp:txXfrm>
    </dsp:sp>
    <dsp:sp modelId="{7C6F9CCD-FABA-4906-8020-F06CA1E3C88E}">
      <dsp:nvSpPr>
        <dsp:cNvPr id="0" name=""/>
        <dsp:cNvSpPr/>
      </dsp:nvSpPr>
      <dsp:spPr>
        <a:xfrm>
          <a:off x="3714" y="1405962"/>
          <a:ext cx="3621880" cy="21740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Regional Plan Industrial Zone</a:t>
          </a:r>
          <a:endParaRPr lang="en-IN" sz="24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Roads,</a:t>
          </a:r>
          <a:endParaRPr lang="en-IN" sz="24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Electricity &amp;</a:t>
          </a:r>
          <a:endParaRPr lang="en-IN" sz="24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457200" lvl="2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Water </a:t>
          </a:r>
          <a:endParaRPr lang="en-IN" sz="24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714" y="1405962"/>
        <a:ext cx="3621880" cy="2174040"/>
      </dsp:txXfrm>
    </dsp:sp>
    <dsp:sp modelId="{2EBB054B-31B2-4E24-8B91-3F9B5D017D84}">
      <dsp:nvSpPr>
        <dsp:cNvPr id="0" name=""/>
        <dsp:cNvSpPr/>
      </dsp:nvSpPr>
      <dsp:spPr>
        <a:xfrm>
          <a:off x="4132659" y="23561"/>
          <a:ext cx="3621880" cy="138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Laadki</a:t>
          </a:r>
          <a:r>
            <a:rPr lang="en-US" sz="24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Behn Economy</a:t>
          </a:r>
          <a:endParaRPr lang="en-IN" sz="2400" b="1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132659" y="23561"/>
        <a:ext cx="3621880" cy="1382400"/>
      </dsp:txXfrm>
    </dsp:sp>
    <dsp:sp modelId="{257CA9B9-9C8A-4E30-97D0-6F5185D8D9F2}">
      <dsp:nvSpPr>
        <dsp:cNvPr id="0" name=""/>
        <dsp:cNvSpPr/>
      </dsp:nvSpPr>
      <dsp:spPr>
        <a:xfrm>
          <a:off x="4132659" y="1405962"/>
          <a:ext cx="3621880" cy="21740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Rs. 1800 Cr. Grant </a:t>
          </a:r>
          <a:endParaRPr lang="en-IN" sz="24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12</a:t>
          </a:r>
          <a:r>
            <a:rPr lang="en-US" sz="24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400" kern="12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Bahina</a:t>
          </a:r>
          <a:r>
            <a:rPr lang="en-US" sz="24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Marts Under Construction</a:t>
          </a:r>
          <a:endParaRPr lang="en-IN" sz="24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132659" y="1405962"/>
        <a:ext cx="3621880" cy="2174040"/>
      </dsp:txXfrm>
    </dsp:sp>
    <dsp:sp modelId="{8E5C8842-6148-4BBB-A326-4B70B5162E3A}">
      <dsp:nvSpPr>
        <dsp:cNvPr id="0" name=""/>
        <dsp:cNvSpPr/>
      </dsp:nvSpPr>
      <dsp:spPr>
        <a:xfrm>
          <a:off x="8261603" y="23561"/>
          <a:ext cx="3621880" cy="138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Green Energy </a:t>
          </a:r>
          <a:endParaRPr lang="en-IN" sz="2400" b="1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8261603" y="23561"/>
        <a:ext cx="3621880" cy="1382400"/>
      </dsp:txXfrm>
    </dsp:sp>
    <dsp:sp modelId="{261D37A1-7811-4441-AB21-3E660A305F99}">
      <dsp:nvSpPr>
        <dsp:cNvPr id="0" name=""/>
        <dsp:cNvSpPr/>
      </dsp:nvSpPr>
      <dsp:spPr>
        <a:xfrm>
          <a:off x="8261603" y="1405962"/>
          <a:ext cx="3621880" cy="21740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b="1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63,000 Hectares </a:t>
          </a:r>
          <a:r>
            <a:rPr lang="en-US" sz="24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of </a:t>
          </a:r>
          <a:r>
            <a:rPr lang="en-US" sz="2400" kern="1200" dirty="0" err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Gairan</a:t>
          </a:r>
          <a:r>
            <a:rPr lang="en-US" sz="24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 Land</a:t>
          </a:r>
          <a:endParaRPr lang="en-IN" sz="24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rPr>
            <a:t>Napier Grass Plantation</a:t>
          </a:r>
          <a:endParaRPr lang="en-IN" sz="2400" kern="1200" dirty="0">
            <a:latin typeface="Calibri" panose="020F050202020403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8261603" y="1405962"/>
        <a:ext cx="3621880" cy="2174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2984871" cy="50267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1700" y="3"/>
            <a:ext cx="2984871" cy="50267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5EC867-88E3-4247-8CA9-E2E4BA55CA5D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817" y="4821508"/>
            <a:ext cx="5510530" cy="3944869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516040"/>
            <a:ext cx="2984871" cy="50267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1700" y="9516040"/>
            <a:ext cx="2984871" cy="502674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F6289FF-D147-42FF-9D08-C5350AFEDD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0133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74D1E751-2595-2078-50F8-9E1BDB744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:notes">
            <a:extLst>
              <a:ext uri="{FF2B5EF4-FFF2-40B4-BE49-F238E27FC236}">
                <a16:creationId xmlns:a16="http://schemas.microsoft.com/office/drawing/2014/main" id="{E668A5C7-8BD4-3EF7-E780-F8C6F5EBAD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1040" y="4473893"/>
            <a:ext cx="5608320" cy="3660458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9" name="Google Shape;279;p5:notes">
            <a:extLst>
              <a:ext uri="{FF2B5EF4-FFF2-40B4-BE49-F238E27FC236}">
                <a16:creationId xmlns:a16="http://schemas.microsoft.com/office/drawing/2014/main" id="{10F7BFBF-FFD4-20E0-AAA9-9E39FF9923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1160463"/>
            <a:ext cx="5578475" cy="31384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2056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6289FF-D147-42FF-9D08-C5350AFEDDE0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23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FE125-1391-E1A7-C7F9-2B76A996C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1BF2F-E229-6FA8-DF1F-7F7A160DE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6C896-F1E8-BC76-5A70-BEA739E1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419B4-47F0-43BF-93B3-172F71122B1E}" type="datetime1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FBEE6-9430-1987-D04E-8520929FB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0D32F-6DAC-28EA-2B4D-CA3F8F297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171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3DF7-444B-F639-45F5-25A4AFB54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DC604-32B3-9135-8140-ECEF67E81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D45FA0-FB21-501F-C85B-5961007D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B5ECB-F59D-4871-AE75-308DBB54B58A}" type="datetime1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DD38-EB8F-CC49-D540-658F8D955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A2C6C-F55B-D9A6-24D1-2055D1DD2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88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DB8442-7A68-59FA-DF56-3FF9F48597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1EAC63-01B6-739B-2198-76320FB1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9B722-15C5-62E8-55B4-7079A32B0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6E070-2D3A-4CF5-9C2C-BB78AF7F7556}" type="datetime1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AC534-8AC5-F486-A3AD-13B13FEC4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F7263-07DD-C3CD-4E5D-ABE10043E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359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E66EB-E144-D99C-4447-9FEB1B21E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71431B-4B38-EA6A-2A13-1539859F88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2217F-74CC-7D75-7159-F8F74B6E5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D5999-F064-44FC-B305-8A9E626B5B9A}" type="datetime1">
              <a:rPr lang="en-IN" smtClean="0"/>
              <a:t>28-06-2025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A56B8-E869-B156-64EE-8550E80BE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866AA-E92D-7991-E652-BFAED74C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7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E4279-2F91-8F9C-927D-BEA82AD7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95BE3-8F0A-180D-F754-0E14059EE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6AD2C-18C3-F4C2-2C82-241BCA9A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066DF-8EEC-42FF-A45E-FF0F34FC7189}" type="datetime1">
              <a:rPr lang="en-IN" smtClean="0"/>
              <a:t>28-06-2025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6F4C5-C67F-AEB2-C8FA-01FA3469C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06079-9D2C-B05A-53F6-79AE0122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2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AFFB-B244-4C4F-5F6D-C03AF648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93D77-B429-9738-476A-89139BCAB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6BF5F-439E-08CF-8471-C890CD129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F59E3-43B2-4F4C-8765-04CADD2305D4}" type="datetime1">
              <a:rPr lang="en-IN" smtClean="0"/>
              <a:t>28-06-2025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45B90-0AFF-E41E-0C7D-25576543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F8A35-BC4D-A0C2-0780-4CFB989C9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50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E09D7-2AFF-04C6-20D8-1775FF71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2B765-499F-7193-3C1F-C746C14375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D2E2A-FF32-EA79-DA35-DE385B174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0F9A8-9576-4A86-95BE-7EAF3D6C9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856C0-218A-450B-80CE-BA5E48184022}" type="datetime1">
              <a:rPr lang="en-IN" smtClean="0"/>
              <a:t>28-06-2025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6A32B-EBED-103D-8459-7846A9D6D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9FCE1-E446-D1E0-8936-FAFA83AE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9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B8AA-DFFE-D28D-D8F8-FF6607168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2D609-C376-BDBE-1BA4-F812C3126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084E3-0BC7-694A-F30C-066F83112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0D4171-F11C-4275-20DE-D02D436CF9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2F2376-2D6F-2240-FB8E-E1FB943E97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4B8CE6-861B-BEB7-AD6B-0083CD0C8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88EF-FD4D-4A25-A72E-FC0456A998C2}" type="datetime1">
              <a:rPr lang="en-IN" smtClean="0"/>
              <a:t>28-06-2025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32581F-7292-6A2B-354D-3AC3ED0D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251F9-5A28-277F-4FC5-2F8493135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14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0FF81-55BF-5228-4ED9-F58EB3E8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DF0CC7-6123-06C7-2A03-995F3E1D5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24A85-F619-4BE4-8F5D-25A8B71BAF70}" type="datetime1">
              <a:rPr lang="en-IN" smtClean="0"/>
              <a:t>28-06-2025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0648F-660C-BA8B-CAFD-06FA3F9D6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0D379-0087-2B08-1597-C0F1FB9EB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16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D630EC-44BE-C2BA-A398-E192678C7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5945F-FF53-483E-A500-53C33D04DF09}" type="datetime1">
              <a:rPr lang="en-IN" smtClean="0"/>
              <a:t>28-06-2025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3DB53D-69E3-E4B1-407B-61D269309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C46E8-DDD8-B5D1-27B4-4256095D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326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0383-75A1-92B7-89FA-928AA0A01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0B0B6-FE1A-F6FC-C0A1-726056120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D3D79-9A2F-A468-1017-6C760E85F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2ACFC6-D7FF-33DB-0570-70276AEF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A22E7-D901-4AE2-BBE0-D73BFF93ADFB}" type="datetime1">
              <a:rPr lang="en-IN" smtClean="0"/>
              <a:t>28-06-2025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43A1F-B9BD-96F9-B85C-00688C81F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F6073-7D12-4684-6494-708E6AFE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6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91129-4780-A8BF-64BC-9EEF6752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A295D-DF4E-30C7-C165-BEDC5F81B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17B61-D326-A046-1E8D-8C4BAD593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6D1A4-4368-481A-BBC3-280B22DA71E8}" type="datetime1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5A8C46-48E5-5A16-28F8-39409C46F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CAB87-0EA9-6E21-C3CE-F0DC3445C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7957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80BC-78A3-9237-01B2-17B9E0623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22E525-5BB9-601A-A150-4EB1A1976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48DA60-CD59-1F5D-405B-9937CA6D9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3A725-7BE0-72B7-E2B8-38ADF390B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C737A-CDC0-4EB7-A4C3-871B2E638DA7}" type="datetime1">
              <a:rPr lang="en-IN" smtClean="0"/>
              <a:t>28-06-2025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B93C6-783A-27D7-921B-81606D130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0EED6-6798-76F5-2279-6680D2D45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0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2576-AC45-78FA-12B8-693438C58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24375-132A-4CDB-3BCA-294F1CA5D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AFDDB-7D3D-0DB3-4CCF-EAFF58ACC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64140-D718-4012-9726-F2FE86C6A50B}" type="datetime1">
              <a:rPr lang="en-IN" smtClean="0"/>
              <a:t>28-06-2025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FD79F-D502-C77E-202D-0A42AA7A0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24D42-2C76-4A33-B7AD-56692F158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55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0BCD2F-7698-3E88-8B0D-2C9D2B866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399C85-0A0E-516C-2EA6-D58419D62B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75FD2-68C1-33A4-43DA-0B441786B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63FC9-531A-409D-BEF4-F44E8191B211}" type="datetime1">
              <a:rPr lang="en-IN" smtClean="0"/>
              <a:t>28-06-2025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908CA-7D22-D409-BB91-F4E9EC57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80516-94C5-B3B4-50BD-ADD728C7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782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23233-B669-4C69-B2F7-404108EE541B}" type="datetime1">
              <a:rPr lang="en-IN" smtClean="0"/>
              <a:t>28-06-2025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F69E-DEAC-4A7D-8ABC-4367F1E30A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24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037F-E453-435E-94F5-134F020878F6}" type="datetime1">
              <a:rPr lang="en-IN" smtClean="0"/>
              <a:t>28-06-2025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F69E-DEAC-4A7D-8ABC-4367F1E30A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354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67B8E-14DB-4972-B0E6-2AA60D078EA9}" type="datetime1">
              <a:rPr lang="en-IN" smtClean="0"/>
              <a:t>28-06-2025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F69E-DEAC-4A7D-8ABC-4367F1E30A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56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5498F-29BE-428E-B15A-3E8A57021B46}" type="datetime1">
              <a:rPr lang="en-IN" smtClean="0"/>
              <a:t>28-06-2025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F69E-DEAC-4A7D-8ABC-4367F1E30A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73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41162-974D-44C3-BBFF-80150F2A577D}" type="datetime1">
              <a:rPr lang="en-IN" smtClean="0"/>
              <a:t>28-06-2025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F69E-DEAC-4A7D-8ABC-4367F1E30A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852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CDBA-19EF-40A9-B779-C8927D7824B4}" type="datetime1">
              <a:rPr lang="en-IN" smtClean="0"/>
              <a:t>28-06-2025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F69E-DEAC-4A7D-8ABC-4367F1E30A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278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5285-5277-48F9-A0BC-24F5EBECFF8F}" type="datetime1">
              <a:rPr lang="en-IN" smtClean="0"/>
              <a:t>28-06-2025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F69E-DEAC-4A7D-8ABC-4367F1E30A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8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7165-6705-745C-C1EE-E2EE54F40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4A1A3-9B26-A9AB-752E-EA34004A3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116A0-06BC-7826-3DC9-083FA2B3E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5D9E6-D865-44B9-BB36-7485D3B0C53B}" type="datetime1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1565D-564A-9F8F-ED2C-A82248492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68144-3020-7B11-9C99-A7EEA208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9623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D61E0-ED72-4F2A-A0D9-0AC68188990A}" type="datetime1">
              <a:rPr lang="en-IN" smtClean="0"/>
              <a:t>28-06-2025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F69E-DEAC-4A7D-8ABC-4367F1E30A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785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63A4B-8336-4FC2-85F0-625D0AC66F4F}" type="datetime1">
              <a:rPr lang="en-IN" smtClean="0"/>
              <a:t>28-06-2025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F69E-DEAC-4A7D-8ABC-4367F1E30A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02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DC29-52CB-4D5A-A776-580E5BC0C18C}" type="datetime1">
              <a:rPr lang="en-IN" smtClean="0"/>
              <a:t>28-06-2025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F69E-DEAC-4A7D-8ABC-4367F1E30A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578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81556-C766-4EAF-80CC-254FBF74E3E3}" type="datetime1">
              <a:rPr lang="en-IN" smtClean="0"/>
              <a:t>28-06-2025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F69E-DEAC-4A7D-8ABC-4367F1E30A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375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BD843F-D93D-4451-8DFB-4D61AD5F632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5511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F2A497C9-DD05-4A5A-85F1-25A4193FE128}" type="datetime1">
              <a:rPr lang="en-IN" smtClean="0"/>
              <a:t>28-06-2025</a:t>
            </a:fld>
            <a:endParaRPr/>
          </a:p>
        </p:txBody>
      </p:sp>
      <p:sp>
        <p:nvSpPr>
          <p:cNvPr id="17" name="Google Shape;17;p20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218624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ACC3B36C-04F4-44E4-9818-8FB1A0072883}" type="datetime1">
              <a:rPr lang="en-IN" smtClean="0"/>
              <a:t>28-06-2025</a:t>
            </a:fld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89913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2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AC4D4DB-BDA4-4BFD-819D-BE4F3D868190}" type="datetime1">
              <a:rPr lang="en-IN" smtClean="0"/>
              <a:t>28-06-2025</a:t>
            </a:fld>
            <a:endParaRPr/>
          </a:p>
        </p:txBody>
      </p:sp>
      <p:sp>
        <p:nvSpPr>
          <p:cNvPr id="28" name="Google Shape;28;p22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2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790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slide">
  <p:cSld name="Standard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Google Shape;31;p23"/>
          <p:cNvCxnSpPr/>
          <p:nvPr/>
        </p:nvCxnSpPr>
        <p:spPr>
          <a:xfrm>
            <a:off x="609603" y="907750"/>
            <a:ext cx="10974284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23"/>
          <p:cNvSpPr txBox="1">
            <a:spLocks noGrp="1"/>
          </p:cNvSpPr>
          <p:nvPr>
            <p:ph type="body" idx="1"/>
          </p:nvPr>
        </p:nvSpPr>
        <p:spPr>
          <a:xfrm>
            <a:off x="609601" y="1137920"/>
            <a:ext cx="10972800" cy="494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82729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 txBox="1"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2451BF7-BCEA-4417-BECD-43A565E9421D}" type="datetime1">
              <a:rPr lang="en-IN" smtClean="0"/>
              <a:t>28-06-2025</a:t>
            </a:fld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3745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F343-0B65-7454-D39F-E02D9239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B08C0-751E-8E90-5F8F-05A28D12C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24FB6-3F9E-F319-312F-6D9387A8F8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0FE69-650D-DB8C-CD5C-0AA2D0A7C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7980B-0712-4CA2-9698-0D4A2753C4D1}" type="datetime1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0C983-7E9C-EB23-1961-5B664A4D9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36FB4-AD97-3479-98B7-92924720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11348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06AA7B7F-07E2-4959-A600-0FB717AA6C7F}" type="datetime1">
              <a:rPr lang="en-IN" smtClean="0"/>
              <a:t>28-06-2025</a:t>
            </a:fld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34566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6"/>
          <p:cNvSpPr txBox="1">
            <a:spLocks noGrp="1"/>
          </p:cNvSpPr>
          <p:nvPr>
            <p:ph type="body" idx="1"/>
          </p:nvPr>
        </p:nvSpPr>
        <p:spPr>
          <a:xfrm>
            <a:off x="812800" y="1600203"/>
            <a:ext cx="7213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9" name="Google Shape;49;p26"/>
          <p:cNvSpPr txBox="1">
            <a:spLocks noGrp="1"/>
          </p:cNvSpPr>
          <p:nvPr>
            <p:ph type="body" idx="2"/>
          </p:nvPr>
        </p:nvSpPr>
        <p:spPr>
          <a:xfrm>
            <a:off x="8229600" y="1600203"/>
            <a:ext cx="7213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50" name="Google Shape;50;p26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1BB0F8C-AC97-4E13-9683-34E87826517E}" type="datetime1">
              <a:rPr lang="en-IN" smtClean="0"/>
              <a:t>28-06-2025</a:t>
            </a:fld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4845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7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3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body" idx="4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48C5D36-DCF6-429B-BB6F-4C8ADBEE53A0}" type="datetime1">
              <a:rPr lang="en-IN" smtClean="0"/>
              <a:t>28-06-2025</a:t>
            </a:fld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93139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8"/>
          <p:cNvSpPr txBox="1"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4766733" y="273052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body" idx="2"/>
          </p:nvPr>
        </p:nvSpPr>
        <p:spPr>
          <a:xfrm>
            <a:off x="609602" y="1435102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33B81604-1190-4498-AD82-FD8ACEECB9A7}" type="datetime1">
              <a:rPr lang="en-IN" smtClean="0"/>
              <a:t>28-06-2025</a:t>
            </a:fld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28923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9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9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28FEB676-B4D3-4493-851D-CB83B0B64C55}" type="datetime1">
              <a:rPr lang="en-IN" smtClean="0"/>
              <a:t>28-06-2025</a:t>
            </a:fld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6782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5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7B6F118-E204-4F63-9435-BAC1512B5AC1}" type="datetime1">
              <a:rPr lang="en-IN" smtClean="0"/>
              <a:t>28-06-2025</a:t>
            </a:fld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58896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1"/>
          <p:cNvSpPr txBox="1">
            <a:spLocks noGrp="1"/>
          </p:cNvSpPr>
          <p:nvPr>
            <p:ph type="title"/>
          </p:nvPr>
        </p:nvSpPr>
        <p:spPr>
          <a:xfrm rot="5400000">
            <a:off x="10688638" y="1371602"/>
            <a:ext cx="5851525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1"/>
          <p:cNvSpPr txBox="1">
            <a:spLocks noGrp="1"/>
          </p:cNvSpPr>
          <p:nvPr>
            <p:ph type="body" idx="1"/>
          </p:nvPr>
        </p:nvSpPr>
        <p:spPr>
          <a:xfrm rot="5400000">
            <a:off x="3271838" y="-2184398"/>
            <a:ext cx="5851525" cy="107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1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55E55685-52F1-4878-AF56-223A380E2B4F}" type="datetime1">
              <a:rPr lang="en-IN" smtClean="0"/>
              <a:t>28-06-2025</a:t>
            </a:fld>
            <a:endParaRPr/>
          </a:p>
        </p:txBody>
      </p:sp>
      <p:sp>
        <p:nvSpPr>
          <p:cNvPr id="86" name="Google Shape;86;p31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1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4483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925EE-38AB-9CE4-F3DE-EA6E3299A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79AAD-59D9-A147-E866-068B1DF78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D2105-9D9A-8E16-854A-373B3B87C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4A3FB5-5948-BE0C-31FF-B85107831D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D0D674-33BB-D865-459C-7796A6E47E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B8E429-508D-55A7-AE9F-480C1995E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167B8-34B6-4E5A-8E1C-B81026C1C8A8}" type="datetime1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E847C6-3C5D-D057-1EC1-113BB0585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EE65B-F1E8-3E9E-F173-4FDFCBBB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12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37C69-D8EB-E2F3-62C8-9143FF68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063D9-3D60-1F11-500F-83762465A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A839-A964-4A4B-90DC-87B396B86405}" type="datetime1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A9529E-37EB-6BD5-5319-B7D7A9F67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7B7FB-9843-C966-4EC8-FD02AB8B5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4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373824-C16B-AFDC-F89B-FA11ED5B7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E5899-2ABB-4A83-B353-05B11367413B}" type="datetime1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FAD4C4-6CFA-27D9-3B3E-366870119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85741-C360-1572-1159-609EDF1B6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7666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0EE3-C793-964F-6BA2-83F09D16C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4A0A8-0787-E001-15F3-D21EB671F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6DE22-AE34-7042-5C52-F6007CC3D3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F6C6B-E36C-AC6E-7001-B6B388A9B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328F9-8E58-4DAE-92D6-1672DFC72625}" type="datetime1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18451-6581-455E-4DF6-CB42EC832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D50DAB-D0D9-8039-CDD8-FD87E36E4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108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66F9-5587-524E-3F80-204761FB8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6E5D68-164F-20A0-155E-C388B05111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3E921-749E-9B07-F09B-8D64413AC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E80B5-886F-ED8A-4809-C8FE6190C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F5ED-0937-4CF8-97E3-6A9F89BCE22E}" type="datetime1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22F49-ABA5-1BA8-230D-DBEB94DF7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6EBEE-2122-4B84-4C9E-D44694767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7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D026E2-5A9E-B66C-DF24-DB0A10AF2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865AB-DE33-C619-74DF-282430AD7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5D173-D40D-3A5D-FE18-C751C367A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3C447-0C9E-4219-9AC6-0A89F7DAE4BC}" type="datetime1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053EF-7A25-7462-C838-BFDE8645F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F2E7E-ED9B-FA84-EA42-962A2A5288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165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A18102-58A6-4EEC-ED70-9A3A93B10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2769FD-F443-F2F9-2D3E-D1AB311A1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00C5D-68E5-21CD-6DCC-ED8BD2B28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A2C22-4CD4-421B-BEB8-E657F442AF6F}" type="datetime1">
              <a:rPr lang="en-IN" smtClean="0"/>
              <a:t>28-06-2025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CADB0-7162-DAEE-8C0D-D74B921C7A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E2EA9-1E6E-23D5-669E-90021946D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4E4C4-594C-45B2-9DAF-BC5019AC6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36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DBF75-F2BC-4674-8E6C-9892B2CF4AAA}" type="datetime1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73C66-E065-4E82-B840-F91F31CC5E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756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9"/>
          <p:cNvSpPr txBox="1">
            <a:spLocks noGrp="1"/>
          </p:cNvSpPr>
          <p:nvPr>
            <p:ph type="dt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F0A4CD88-A4E3-4784-905C-6C27BCF69333}" type="datetime1">
              <a:rPr lang="en-IN" smtClean="0"/>
              <a:t>28-06-2025</a:t>
            </a:fld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ft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sldNum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86089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svg"/><Relationship Id="rId9" Type="http://schemas.openxmlformats.org/officeDocument/2006/relationships/image" Target="../media/image18.jpeg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6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jp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jpe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jpeg"/><Relationship Id="rId9" Type="http://schemas.openxmlformats.org/officeDocument/2006/relationships/image" Target="../media/image52.jpeg"/><Relationship Id="rId1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E9583-FD68-3396-F75E-143983947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菱形 17">
            <a:extLst>
              <a:ext uri="{FF2B5EF4-FFF2-40B4-BE49-F238E27FC236}">
                <a16:creationId xmlns:a16="http://schemas.microsoft.com/office/drawing/2014/main" id="{10C1F5DB-0357-3FAE-2C2E-41B36DE20D51}"/>
              </a:ext>
            </a:extLst>
          </p:cNvPr>
          <p:cNvSpPr/>
          <p:nvPr/>
        </p:nvSpPr>
        <p:spPr>
          <a:xfrm>
            <a:off x="2019060" y="3196289"/>
            <a:ext cx="1796320" cy="1796320"/>
          </a:xfrm>
          <a:prstGeom prst="diamond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ea"/>
              <a:sym typeface="+mn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6F3266-8A2E-4C62-7F55-F150AEDABB13}"/>
              </a:ext>
            </a:extLst>
          </p:cNvPr>
          <p:cNvGrpSpPr/>
          <p:nvPr/>
        </p:nvGrpSpPr>
        <p:grpSpPr>
          <a:xfrm>
            <a:off x="-185579" y="-325832"/>
            <a:ext cx="4000959" cy="4122797"/>
            <a:chOff x="-478611" y="-409566"/>
            <a:chExt cx="4000959" cy="4122797"/>
          </a:xfrm>
        </p:grpSpPr>
        <p:sp>
          <p:nvSpPr>
            <p:cNvPr id="22" name="菱形 17">
              <a:extLst>
                <a:ext uri="{FF2B5EF4-FFF2-40B4-BE49-F238E27FC236}">
                  <a16:creationId xmlns:a16="http://schemas.microsoft.com/office/drawing/2014/main" id="{83E5EB6E-9A12-5315-B8C0-3B8C1C77BD15}"/>
                </a:ext>
              </a:extLst>
            </p:cNvPr>
            <p:cNvSpPr/>
            <p:nvPr/>
          </p:nvSpPr>
          <p:spPr>
            <a:xfrm>
              <a:off x="1726028" y="1276802"/>
              <a:ext cx="1796320" cy="1796320"/>
            </a:xfrm>
            <a:prstGeom prst="diamond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3" name="菱形 32">
              <a:extLst>
                <a:ext uri="{FF2B5EF4-FFF2-40B4-BE49-F238E27FC236}">
                  <a16:creationId xmlns:a16="http://schemas.microsoft.com/office/drawing/2014/main" id="{C81C21CC-BCCA-62E5-DE7E-F9F58D430F56}"/>
                </a:ext>
              </a:extLst>
            </p:cNvPr>
            <p:cNvSpPr/>
            <p:nvPr/>
          </p:nvSpPr>
          <p:spPr>
            <a:xfrm>
              <a:off x="616543" y="1639152"/>
              <a:ext cx="2074080" cy="2074079"/>
            </a:xfrm>
            <a:prstGeom prst="diamond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2667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4" name="菱形 16">
              <a:extLst>
                <a:ext uri="{FF2B5EF4-FFF2-40B4-BE49-F238E27FC236}">
                  <a16:creationId xmlns:a16="http://schemas.microsoft.com/office/drawing/2014/main" id="{16E21072-0CAF-7D04-6069-1CA1CFE21B83}"/>
                </a:ext>
              </a:extLst>
            </p:cNvPr>
            <p:cNvSpPr/>
            <p:nvPr/>
          </p:nvSpPr>
          <p:spPr>
            <a:xfrm rot="5400000">
              <a:off x="-478611" y="-409566"/>
              <a:ext cx="2914802" cy="2914802"/>
            </a:xfrm>
            <a:prstGeom prst="diamond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CB59F-BDC1-7A13-866F-1D70F265CECF}"/>
              </a:ext>
            </a:extLst>
          </p:cNvPr>
          <p:cNvGrpSpPr/>
          <p:nvPr/>
        </p:nvGrpSpPr>
        <p:grpSpPr>
          <a:xfrm>
            <a:off x="-166212" y="3424111"/>
            <a:ext cx="3981592" cy="4027702"/>
            <a:chOff x="-478611" y="-409566"/>
            <a:chExt cx="3981592" cy="4027702"/>
          </a:xfrm>
        </p:grpSpPr>
        <p:sp>
          <p:nvSpPr>
            <p:cNvPr id="25" name="菱形 17">
              <a:extLst>
                <a:ext uri="{FF2B5EF4-FFF2-40B4-BE49-F238E27FC236}">
                  <a16:creationId xmlns:a16="http://schemas.microsoft.com/office/drawing/2014/main" id="{2B4FEFF7-6B5B-973C-394F-4336F190B25F}"/>
                </a:ext>
              </a:extLst>
            </p:cNvPr>
            <p:cNvSpPr/>
            <p:nvPr/>
          </p:nvSpPr>
          <p:spPr>
            <a:xfrm>
              <a:off x="1706661" y="1211398"/>
              <a:ext cx="1796320" cy="1796320"/>
            </a:xfrm>
            <a:prstGeom prst="diamond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6" name="菱形 32">
              <a:extLst>
                <a:ext uri="{FF2B5EF4-FFF2-40B4-BE49-F238E27FC236}">
                  <a16:creationId xmlns:a16="http://schemas.microsoft.com/office/drawing/2014/main" id="{34C27BB4-60BD-4DB0-BE36-B7A19DA3605F}"/>
                </a:ext>
              </a:extLst>
            </p:cNvPr>
            <p:cNvSpPr/>
            <p:nvPr/>
          </p:nvSpPr>
          <p:spPr>
            <a:xfrm>
              <a:off x="474772" y="1544057"/>
              <a:ext cx="2074080" cy="2074079"/>
            </a:xfrm>
            <a:prstGeom prst="diamond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266700" sx="102000" sy="102000" algn="ctr" rotWithShape="0">
                <a:prstClr val="black">
                  <a:alpha val="1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  <p:sp>
          <p:nvSpPr>
            <p:cNvPr id="27" name="菱形 16">
              <a:extLst>
                <a:ext uri="{FF2B5EF4-FFF2-40B4-BE49-F238E27FC236}">
                  <a16:creationId xmlns:a16="http://schemas.microsoft.com/office/drawing/2014/main" id="{A4AFC653-71E2-4D50-D907-0FDFFB39BE1A}"/>
                </a:ext>
              </a:extLst>
            </p:cNvPr>
            <p:cNvSpPr/>
            <p:nvPr/>
          </p:nvSpPr>
          <p:spPr>
            <a:xfrm>
              <a:off x="-478611" y="-409566"/>
              <a:ext cx="2914802" cy="2914802"/>
            </a:xfrm>
            <a:prstGeom prst="diamond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等线" panose="02010600030101010101" pitchFamily="2" charset="-122"/>
                <a:cs typeface="+mn-ea"/>
                <a:sym typeface="+mn-lt"/>
              </a:endParaRP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630731DF-94A5-B0E3-65DA-6B1AAAC98C86}"/>
              </a:ext>
            </a:extLst>
          </p:cNvPr>
          <p:cNvSpPr/>
          <p:nvPr/>
        </p:nvSpPr>
        <p:spPr>
          <a:xfrm rot="2669828">
            <a:off x="228599" y="2112333"/>
            <a:ext cx="539204" cy="540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3B7EE1-2404-9B9C-06D0-9637CC185933}"/>
              </a:ext>
            </a:extLst>
          </p:cNvPr>
          <p:cNvSpPr/>
          <p:nvPr/>
        </p:nvSpPr>
        <p:spPr>
          <a:xfrm rot="2669828">
            <a:off x="315963" y="2920709"/>
            <a:ext cx="776908" cy="7776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01896EF-E412-F787-9E41-47389EAEA0FE}"/>
              </a:ext>
            </a:extLst>
          </p:cNvPr>
          <p:cNvSpPr/>
          <p:nvPr/>
        </p:nvSpPr>
        <p:spPr>
          <a:xfrm rot="2669828">
            <a:off x="231516" y="5834285"/>
            <a:ext cx="567206" cy="5597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Scroll: Horizontal 7">
            <a:extLst>
              <a:ext uri="{FF2B5EF4-FFF2-40B4-BE49-F238E27FC236}">
                <a16:creationId xmlns:a16="http://schemas.microsoft.com/office/drawing/2014/main" id="{DB596604-2423-082C-D491-A9289DBEB93E}"/>
              </a:ext>
            </a:extLst>
          </p:cNvPr>
          <p:cNvSpPr/>
          <p:nvPr/>
        </p:nvSpPr>
        <p:spPr>
          <a:xfrm>
            <a:off x="5143963" y="4436810"/>
            <a:ext cx="4936922" cy="1902103"/>
          </a:xfrm>
          <a:prstGeom prst="horizontalScroll">
            <a:avLst/>
          </a:prstGeom>
          <a:solidFill>
            <a:schemeClr val="accent1"/>
          </a:solidFill>
          <a:ln w="19050">
            <a:solidFill>
              <a:srgbClr val="5F86C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IN" sz="3600" dirty="0">
                <a:solidFill>
                  <a:schemeClr val="bg1"/>
                </a:solidFill>
                <a:cs typeface="DVOT-Surekh" panose="00000400000000000000" pitchFamily="2" charset="0"/>
              </a:rPr>
              <a:t>Ayush Prasad</a:t>
            </a:r>
          </a:p>
          <a:p>
            <a:pPr lvl="0" algn="ctr">
              <a:defRPr/>
            </a:pPr>
            <a:r>
              <a:rPr lang="en-IN" sz="2400" dirty="0">
                <a:solidFill>
                  <a:schemeClr val="bg1"/>
                </a:solidFill>
                <a:cs typeface="DVOT-Surekh" panose="00000400000000000000" pitchFamily="2" charset="0"/>
              </a:rPr>
              <a:t> District Collector, Jalgaon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8A1121E-932D-85BD-29F8-722116916809}"/>
              </a:ext>
            </a:extLst>
          </p:cNvPr>
          <p:cNvSpPr/>
          <p:nvPr/>
        </p:nvSpPr>
        <p:spPr>
          <a:xfrm>
            <a:off x="3669968" y="2527220"/>
            <a:ext cx="7474666" cy="1062308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cs typeface="DVOT-Surekh" panose="00000400000000000000" pitchFamily="2" charset="0"/>
              </a:rPr>
              <a:t>Strategic Transformation of Jalgaon: Innovation, Investment, Impact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3F5EB-FB30-8461-CDB6-6632E7C626A8}"/>
              </a:ext>
            </a:extLst>
          </p:cNvPr>
          <p:cNvSpPr txBox="1"/>
          <p:nvPr/>
        </p:nvSpPr>
        <p:spPr>
          <a:xfrm>
            <a:off x="6349354" y="3886366"/>
            <a:ext cx="2526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Presented By,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A428CE-E782-4ABD-C23D-80C3C11F9F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301" y="351140"/>
            <a:ext cx="1411428" cy="15893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5005CF4-2E99-E167-2069-84A562B6A938}"/>
              </a:ext>
            </a:extLst>
          </p:cNvPr>
          <p:cNvSpPr txBox="1"/>
          <p:nvPr/>
        </p:nvSpPr>
        <p:spPr>
          <a:xfrm>
            <a:off x="10573490" y="6292491"/>
            <a:ext cx="1429116" cy="40011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2025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895352-9286-7B2E-0773-FFB4D88F25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02509" y="5088773"/>
            <a:ext cx="1179318" cy="12037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4242696-F759-3F03-681E-DE141C93F7D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85"/>
          <a:stretch/>
        </p:blipFill>
        <p:spPr>
          <a:xfrm>
            <a:off x="4466010" y="429478"/>
            <a:ext cx="1355906" cy="11634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218A610-6A75-CB8F-FD08-3D1FF890B1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852" y="530633"/>
            <a:ext cx="1108773" cy="106230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EF946B-E2EA-8591-5B20-BC82214D8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73C66-E065-4E82-B840-F91F31CC5E7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1387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390EAE1E-FA23-D281-9B99-C47975BEE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">
            <a:extLst>
              <a:ext uri="{FF2B5EF4-FFF2-40B4-BE49-F238E27FC236}">
                <a16:creationId xmlns:a16="http://schemas.microsoft.com/office/drawing/2014/main" id="{9F494F92-525D-22A7-AB80-24DCC9693814}"/>
              </a:ext>
            </a:extLst>
          </p:cNvPr>
          <p:cNvSpPr txBox="1"/>
          <p:nvPr/>
        </p:nvSpPr>
        <p:spPr>
          <a:xfrm>
            <a:off x="2" y="105398"/>
            <a:ext cx="12191998" cy="461665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0F24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Jalgaon District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1EF41E9-A7BC-DE94-5A76-DF2CB10722F6}"/>
              </a:ext>
            </a:extLst>
          </p:cNvPr>
          <p:cNvSpPr/>
          <p:nvPr/>
        </p:nvSpPr>
        <p:spPr>
          <a:xfrm>
            <a:off x="4361643" y="837242"/>
            <a:ext cx="2141242" cy="2880063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Projected   Population:</a:t>
            </a:r>
          </a:p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47,40,882</a:t>
            </a:r>
            <a:br>
              <a:rPr lang="en-US" sz="13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05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(As of 01.01.2024 – Source: Directorate of Economics and Statistics)</a:t>
            </a:r>
            <a:endParaRPr lang="en-US" sz="105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Working Age Population</a:t>
            </a:r>
            <a:b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30,55,066</a:t>
            </a:r>
          </a:p>
          <a:p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HDI – 0.723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325A29E-ABC6-03E6-B28C-97B21F109304}"/>
              </a:ext>
            </a:extLst>
          </p:cNvPr>
          <p:cNvGrpSpPr/>
          <p:nvPr/>
        </p:nvGrpSpPr>
        <p:grpSpPr>
          <a:xfrm>
            <a:off x="6732642" y="567063"/>
            <a:ext cx="2507900" cy="3135651"/>
            <a:chOff x="4136109" y="3676582"/>
            <a:chExt cx="2205176" cy="313565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23C3838-42DA-FAAF-A1D1-6EE66CB13840}"/>
                </a:ext>
              </a:extLst>
            </p:cNvPr>
            <p:cNvSpPr/>
            <p:nvPr/>
          </p:nvSpPr>
          <p:spPr>
            <a:xfrm>
              <a:off x="4348415" y="3946761"/>
              <a:ext cx="1992870" cy="286547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Total Cultivable Area:</a:t>
              </a:r>
              <a:endParaRPr lang="en-US" sz="1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7,71,000 </a:t>
              </a:r>
              <a: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hectares</a:t>
              </a:r>
              <a:br>
                <a:rPr lang="en-US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2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Farmer Classification:</a:t>
              </a:r>
              <a:endParaRPr lang="en-US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2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Marginal Farmers</a:t>
              </a:r>
              <a:r>
                <a:rPr lang="en-US" sz="1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(up to 1 ha): 1,94,457 (40.64%)</a:t>
              </a:r>
            </a:p>
            <a:p>
              <a:r>
                <a:rPr lang="en-US" sz="12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Small Farmers</a:t>
              </a:r>
              <a:r>
                <a:rPr lang="en-US" sz="1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(1 to 2 ha): 1,72,818 (36.09%)</a:t>
              </a:r>
            </a:p>
            <a:p>
              <a:r>
                <a:rPr lang="en-US" sz="12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Area Under Cotton Cultivation: </a:t>
              </a:r>
              <a:br>
                <a:rPr lang="en-US" sz="1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 sz="1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5,01,568 hectares</a:t>
              </a:r>
              <a:br>
                <a:rPr lang="en-US" sz="12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</a:br>
              <a:endPara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8" name="Graphic 27" descr="Plant with solid fill">
              <a:extLst>
                <a:ext uri="{FF2B5EF4-FFF2-40B4-BE49-F238E27FC236}">
                  <a16:creationId xmlns:a16="http://schemas.microsoft.com/office/drawing/2014/main" id="{F262A92D-990F-B528-C530-8F275E24B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36109" y="3676582"/>
              <a:ext cx="449743" cy="540358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24F663B-9B05-D442-2F83-58B1EDD5824E}"/>
              </a:ext>
            </a:extLst>
          </p:cNvPr>
          <p:cNvSpPr/>
          <p:nvPr/>
        </p:nvSpPr>
        <p:spPr>
          <a:xfrm>
            <a:off x="9620479" y="850600"/>
            <a:ext cx="2436692" cy="28684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MIDC: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No. of MIDC Zone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3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(Jalgaon,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Bhusawal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Chalisgaon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US" sz="5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No. of Projects in MIDC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2702</a:t>
            </a:r>
          </a:p>
          <a:p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Area In MIDC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574.19 Ha</a:t>
            </a:r>
          </a:p>
          <a:p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Investment 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- 9719.04 Cr.</a:t>
            </a:r>
          </a:p>
          <a:p>
            <a:r>
              <a:rPr lang="en-US" sz="1400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(Source : District Socio Economic Abstract 2025)</a:t>
            </a:r>
          </a:p>
          <a:p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Proposed : </a:t>
            </a:r>
            <a:r>
              <a:rPr lang="en-US" sz="14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Pachora</a:t>
            </a: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Jamner</a:t>
            </a: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Chopda</a:t>
            </a:r>
            <a:endParaRPr lang="en-US" sz="14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78E82C-DDB8-1C36-7DC5-89FE5CA70295}"/>
              </a:ext>
            </a:extLst>
          </p:cNvPr>
          <p:cNvSpPr/>
          <p:nvPr/>
        </p:nvSpPr>
        <p:spPr>
          <a:xfrm>
            <a:off x="9571243" y="3853465"/>
            <a:ext cx="2214131" cy="28963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Economy</a:t>
            </a:r>
          </a:p>
          <a:p>
            <a:pPr lvl="0" algn="ctr">
              <a:defRPr/>
            </a:pPr>
            <a:endParaRPr lang="en-US" sz="14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defRPr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Maharashtra contributes </a:t>
            </a: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13% to India's economy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aims to be 20%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India.</a:t>
            </a:r>
          </a:p>
          <a:p>
            <a:pPr lvl="0" algn="ctr">
              <a:defRPr/>
            </a:pP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defRPr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Jalgaon contributed 4% to Maharashtra's economy in 2000, has declined to </a:t>
            </a: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1.6% now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but it aims </a:t>
            </a: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 2.5% in 2029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Graphic 18" descr="Bar graph with upward trend with solid fill">
            <a:extLst>
              <a:ext uri="{FF2B5EF4-FFF2-40B4-BE49-F238E27FC236}">
                <a16:creationId xmlns:a16="http://schemas.microsoft.com/office/drawing/2014/main" id="{84BBC2BB-623E-E9A2-857F-EE9F1D23D3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01357" y="3702714"/>
            <a:ext cx="572759" cy="5727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F5B5894-566F-E034-560C-2D8E865A5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41" y="850600"/>
            <a:ext cx="3849609" cy="28305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2180E40-E0A9-2155-A645-D99C76C1AC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429" y="2815046"/>
            <a:ext cx="956021" cy="86615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1D4E262-435E-DEF5-A8FC-88554FD7E0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3" y="3926943"/>
            <a:ext cx="2658123" cy="2800006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4" name="Graphic 43" descr="Children with solid fill">
            <a:extLst>
              <a:ext uri="{FF2B5EF4-FFF2-40B4-BE49-F238E27FC236}">
                <a16:creationId xmlns:a16="http://schemas.microsoft.com/office/drawing/2014/main" id="{11341B5A-15C7-B0C0-E135-42E46C7AE0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13049" y="617713"/>
            <a:ext cx="561534" cy="561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7E47E-4249-182C-EB5D-F4DECFA8FF7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4729" y="3853465"/>
            <a:ext cx="3022468" cy="28734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74ABF0-91D0-ECE4-6223-2DE485CDDE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7197" y="3853465"/>
            <a:ext cx="3125196" cy="28654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512794-FD01-042B-53C8-07386120F704}"/>
              </a:ext>
            </a:extLst>
          </p:cNvPr>
          <p:cNvSpPr txBox="1"/>
          <p:nvPr/>
        </p:nvSpPr>
        <p:spPr>
          <a:xfrm rot="19718753">
            <a:off x="4125687" y="4385770"/>
            <a:ext cx="1219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GROWTH in %</a:t>
            </a:r>
            <a:endParaRPr lang="en-IN" sz="11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257AAC-A71D-E0F9-C00F-761E0F624087}"/>
              </a:ext>
            </a:extLst>
          </p:cNvPr>
          <p:cNvSpPr txBox="1"/>
          <p:nvPr/>
        </p:nvSpPr>
        <p:spPr>
          <a:xfrm rot="19718753">
            <a:off x="7046272" y="4471495"/>
            <a:ext cx="1219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GROWTH in %</a:t>
            </a:r>
            <a:endParaRPr lang="en-IN" sz="11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E12580-5ABA-FEE8-24B5-041FDB406AB1}"/>
              </a:ext>
            </a:extLst>
          </p:cNvPr>
          <p:cNvSpPr/>
          <p:nvPr/>
        </p:nvSpPr>
        <p:spPr>
          <a:xfrm>
            <a:off x="901946" y="3080843"/>
            <a:ext cx="208916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 National Highways</a:t>
            </a:r>
            <a:br>
              <a: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 Railway Lines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1EFCA-98A2-78A0-3572-615D3CE288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184" y="617713"/>
            <a:ext cx="718379" cy="5896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ED643-E9A5-8A58-8C0C-0C421E56B1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57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3;p5">
            <a:extLst>
              <a:ext uri="{FF2B5EF4-FFF2-40B4-BE49-F238E27FC236}">
                <a16:creationId xmlns:a16="http://schemas.microsoft.com/office/drawing/2014/main" id="{9532A592-2073-B702-B004-B2F0C0833A3A}"/>
              </a:ext>
            </a:extLst>
          </p:cNvPr>
          <p:cNvSpPr txBox="1"/>
          <p:nvPr/>
        </p:nvSpPr>
        <p:spPr>
          <a:xfrm>
            <a:off x="2" y="105398"/>
            <a:ext cx="12191998" cy="52318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0F24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1</a:t>
            </a:r>
            <a:r>
              <a:rPr kumimoji="0" lang="en-US" sz="2400" b="1" i="1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st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 Year Action Plan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– Strengthen the Existing 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D893A6-49F7-462F-9458-479219A76F4D}"/>
              </a:ext>
            </a:extLst>
          </p:cNvPr>
          <p:cNvSpPr/>
          <p:nvPr/>
        </p:nvSpPr>
        <p:spPr>
          <a:xfrm>
            <a:off x="2962670" y="1334139"/>
            <a:ext cx="8632596" cy="922895"/>
          </a:xfrm>
          <a:prstGeom prst="roundRect">
            <a:avLst>
              <a:gd name="adj" fmla="val 11929"/>
            </a:avLst>
          </a:prstGeom>
          <a:solidFill>
            <a:schemeClr val="bg2">
              <a:lumMod val="20000"/>
              <a:lumOff val="80000"/>
            </a:schemeClr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6E76822-4758-9368-F091-D6368B7427C7}"/>
              </a:ext>
            </a:extLst>
          </p:cNvPr>
          <p:cNvSpPr/>
          <p:nvPr/>
        </p:nvSpPr>
        <p:spPr>
          <a:xfrm>
            <a:off x="2949802" y="2339330"/>
            <a:ext cx="8632596" cy="922895"/>
          </a:xfrm>
          <a:prstGeom prst="roundRect">
            <a:avLst>
              <a:gd name="adj" fmla="val 11929"/>
            </a:avLst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89360C5-A0F3-3610-09A5-F223CC547728}"/>
              </a:ext>
            </a:extLst>
          </p:cNvPr>
          <p:cNvSpPr/>
          <p:nvPr/>
        </p:nvSpPr>
        <p:spPr>
          <a:xfrm>
            <a:off x="2949802" y="3347364"/>
            <a:ext cx="8632596" cy="922895"/>
          </a:xfrm>
          <a:prstGeom prst="roundRect">
            <a:avLst>
              <a:gd name="adj" fmla="val 11929"/>
            </a:avLst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chemeClr val="accent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3FD9AB8-A6B7-DBB7-4F80-B52669454B72}"/>
              </a:ext>
            </a:extLst>
          </p:cNvPr>
          <p:cNvSpPr/>
          <p:nvPr/>
        </p:nvSpPr>
        <p:spPr>
          <a:xfrm>
            <a:off x="2949802" y="4355398"/>
            <a:ext cx="8632596" cy="922895"/>
          </a:xfrm>
          <a:prstGeom prst="roundRect">
            <a:avLst>
              <a:gd name="adj" fmla="val 11929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A50C47-48D6-0E1F-C20E-249E7B17B14F}"/>
              </a:ext>
            </a:extLst>
          </p:cNvPr>
          <p:cNvGrpSpPr/>
          <p:nvPr/>
        </p:nvGrpSpPr>
        <p:grpSpPr>
          <a:xfrm>
            <a:off x="2498152" y="1556291"/>
            <a:ext cx="391899" cy="473554"/>
            <a:chOff x="3382433" y="1405459"/>
            <a:chExt cx="529168" cy="822961"/>
          </a:xfrm>
          <a:solidFill>
            <a:schemeClr val="accent3"/>
          </a:solidFill>
        </p:grpSpPr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E0B4C914-6205-4F68-8879-B4E4CFCCC081}"/>
                </a:ext>
              </a:extLst>
            </p:cNvPr>
            <p:cNvSpPr/>
            <p:nvPr/>
          </p:nvSpPr>
          <p:spPr>
            <a:xfrm>
              <a:off x="3382433" y="1405459"/>
              <a:ext cx="275167" cy="822961"/>
            </a:xfrm>
            <a:prstGeom prst="chevron">
              <a:avLst>
                <a:gd name="adj" fmla="val 711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AE4B09D2-9675-2B6F-6919-094BBBE86D5B}"/>
                </a:ext>
              </a:extLst>
            </p:cNvPr>
            <p:cNvSpPr/>
            <p:nvPr/>
          </p:nvSpPr>
          <p:spPr>
            <a:xfrm>
              <a:off x="3558115" y="1483141"/>
              <a:ext cx="232833" cy="667593"/>
            </a:xfrm>
            <a:prstGeom prst="chevron">
              <a:avLst>
                <a:gd name="adj" fmla="val 68023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D1FB2107-FF3E-685E-0D3E-01AEA1B7E4E2}"/>
                </a:ext>
              </a:extLst>
            </p:cNvPr>
            <p:cNvSpPr/>
            <p:nvPr/>
          </p:nvSpPr>
          <p:spPr>
            <a:xfrm>
              <a:off x="3729567" y="1553628"/>
              <a:ext cx="182034" cy="526620"/>
            </a:xfrm>
            <a:prstGeom prst="chevron">
              <a:avLst>
                <a:gd name="adj" fmla="val 61797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57B69F-DE8C-C3AD-0D89-36FC124B280C}"/>
              </a:ext>
            </a:extLst>
          </p:cNvPr>
          <p:cNvGrpSpPr/>
          <p:nvPr/>
        </p:nvGrpSpPr>
        <p:grpSpPr>
          <a:xfrm>
            <a:off x="2498152" y="2564325"/>
            <a:ext cx="391899" cy="473554"/>
            <a:chOff x="3382433" y="1405459"/>
            <a:chExt cx="529168" cy="822961"/>
          </a:xfrm>
          <a:solidFill>
            <a:schemeClr val="accent3"/>
          </a:solidFill>
        </p:grpSpPr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D03C5B55-53D7-66EF-A512-CAF439B1686B}"/>
                </a:ext>
              </a:extLst>
            </p:cNvPr>
            <p:cNvSpPr/>
            <p:nvPr/>
          </p:nvSpPr>
          <p:spPr>
            <a:xfrm>
              <a:off x="3382433" y="1405459"/>
              <a:ext cx="275167" cy="822961"/>
            </a:xfrm>
            <a:prstGeom prst="chevron">
              <a:avLst>
                <a:gd name="adj" fmla="val 711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617116DF-9F59-E3CE-4976-AA681536F6C6}"/>
                </a:ext>
              </a:extLst>
            </p:cNvPr>
            <p:cNvSpPr/>
            <p:nvPr/>
          </p:nvSpPr>
          <p:spPr>
            <a:xfrm>
              <a:off x="3558115" y="1483141"/>
              <a:ext cx="232833" cy="667593"/>
            </a:xfrm>
            <a:prstGeom prst="chevron">
              <a:avLst>
                <a:gd name="adj" fmla="val 68023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1A2A71C9-4AE6-0A34-9C6D-E9515ADD4B30}"/>
                </a:ext>
              </a:extLst>
            </p:cNvPr>
            <p:cNvSpPr/>
            <p:nvPr/>
          </p:nvSpPr>
          <p:spPr>
            <a:xfrm>
              <a:off x="3729567" y="1553628"/>
              <a:ext cx="182034" cy="526620"/>
            </a:xfrm>
            <a:prstGeom prst="chevron">
              <a:avLst>
                <a:gd name="adj" fmla="val 61797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AEED30-03C7-46E9-6D3A-7BEFD742A00A}"/>
              </a:ext>
            </a:extLst>
          </p:cNvPr>
          <p:cNvGrpSpPr/>
          <p:nvPr/>
        </p:nvGrpSpPr>
        <p:grpSpPr>
          <a:xfrm>
            <a:off x="2498152" y="3572359"/>
            <a:ext cx="391899" cy="473554"/>
            <a:chOff x="3382433" y="1405459"/>
            <a:chExt cx="529168" cy="822961"/>
          </a:xfrm>
          <a:solidFill>
            <a:schemeClr val="accent3"/>
          </a:solidFill>
        </p:grpSpPr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CC3C3BF5-94ED-3ED2-E89A-3BF64C34D8D2}"/>
                </a:ext>
              </a:extLst>
            </p:cNvPr>
            <p:cNvSpPr/>
            <p:nvPr/>
          </p:nvSpPr>
          <p:spPr>
            <a:xfrm>
              <a:off x="3382433" y="1405459"/>
              <a:ext cx="275167" cy="822961"/>
            </a:xfrm>
            <a:prstGeom prst="chevron">
              <a:avLst>
                <a:gd name="adj" fmla="val 711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87748C49-D73D-A178-9F2E-A8097941451A}"/>
                </a:ext>
              </a:extLst>
            </p:cNvPr>
            <p:cNvSpPr/>
            <p:nvPr/>
          </p:nvSpPr>
          <p:spPr>
            <a:xfrm>
              <a:off x="3558115" y="1483141"/>
              <a:ext cx="232833" cy="667593"/>
            </a:xfrm>
            <a:prstGeom prst="chevron">
              <a:avLst>
                <a:gd name="adj" fmla="val 68023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466D166E-3D30-A96B-339F-D8D073597987}"/>
                </a:ext>
              </a:extLst>
            </p:cNvPr>
            <p:cNvSpPr/>
            <p:nvPr/>
          </p:nvSpPr>
          <p:spPr>
            <a:xfrm>
              <a:off x="3729567" y="1553628"/>
              <a:ext cx="182034" cy="526620"/>
            </a:xfrm>
            <a:prstGeom prst="chevron">
              <a:avLst>
                <a:gd name="adj" fmla="val 61797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A0A2C9E-060B-187A-9A26-7FDEBA0DB7A9}"/>
              </a:ext>
            </a:extLst>
          </p:cNvPr>
          <p:cNvGrpSpPr/>
          <p:nvPr/>
        </p:nvGrpSpPr>
        <p:grpSpPr>
          <a:xfrm>
            <a:off x="2498152" y="4580393"/>
            <a:ext cx="391899" cy="473554"/>
            <a:chOff x="3382433" y="1405459"/>
            <a:chExt cx="529168" cy="822961"/>
          </a:xfrm>
          <a:solidFill>
            <a:schemeClr val="accent3"/>
          </a:solidFill>
        </p:grpSpPr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53B49D04-AEA8-7FDD-D2AC-0D1DCCD8CBA7}"/>
                </a:ext>
              </a:extLst>
            </p:cNvPr>
            <p:cNvSpPr/>
            <p:nvPr/>
          </p:nvSpPr>
          <p:spPr>
            <a:xfrm>
              <a:off x="3382433" y="1405459"/>
              <a:ext cx="275167" cy="822961"/>
            </a:xfrm>
            <a:prstGeom prst="chevron">
              <a:avLst>
                <a:gd name="adj" fmla="val 711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B90945CB-69B4-6588-C76A-02D67774B09B}"/>
                </a:ext>
              </a:extLst>
            </p:cNvPr>
            <p:cNvSpPr/>
            <p:nvPr/>
          </p:nvSpPr>
          <p:spPr>
            <a:xfrm>
              <a:off x="3558115" y="1483141"/>
              <a:ext cx="232833" cy="667593"/>
            </a:xfrm>
            <a:prstGeom prst="chevron">
              <a:avLst>
                <a:gd name="adj" fmla="val 68023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Arrow: Chevron 28">
              <a:extLst>
                <a:ext uri="{FF2B5EF4-FFF2-40B4-BE49-F238E27FC236}">
                  <a16:creationId xmlns:a16="http://schemas.microsoft.com/office/drawing/2014/main" id="{551754A9-324E-B9D3-86AE-E766A40586E6}"/>
                </a:ext>
              </a:extLst>
            </p:cNvPr>
            <p:cNvSpPr/>
            <p:nvPr/>
          </p:nvSpPr>
          <p:spPr>
            <a:xfrm>
              <a:off x="3729567" y="1553628"/>
              <a:ext cx="182034" cy="526620"/>
            </a:xfrm>
            <a:prstGeom prst="chevron">
              <a:avLst>
                <a:gd name="adj" fmla="val 61797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50A5BF1-C9DA-0598-6DE8-51CA53829C91}"/>
              </a:ext>
            </a:extLst>
          </p:cNvPr>
          <p:cNvGrpSpPr/>
          <p:nvPr/>
        </p:nvGrpSpPr>
        <p:grpSpPr>
          <a:xfrm>
            <a:off x="2498152" y="5588428"/>
            <a:ext cx="391899" cy="473554"/>
            <a:chOff x="3382433" y="1405459"/>
            <a:chExt cx="529168" cy="822961"/>
          </a:xfrm>
          <a:solidFill>
            <a:schemeClr val="accent3"/>
          </a:solidFill>
        </p:grpSpPr>
        <p:sp>
          <p:nvSpPr>
            <p:cNvPr id="31" name="Arrow: Chevron 30">
              <a:extLst>
                <a:ext uri="{FF2B5EF4-FFF2-40B4-BE49-F238E27FC236}">
                  <a16:creationId xmlns:a16="http://schemas.microsoft.com/office/drawing/2014/main" id="{15949EF3-580E-982E-EAA8-5382E9DA7D9D}"/>
                </a:ext>
              </a:extLst>
            </p:cNvPr>
            <p:cNvSpPr/>
            <p:nvPr/>
          </p:nvSpPr>
          <p:spPr>
            <a:xfrm>
              <a:off x="3382433" y="1405459"/>
              <a:ext cx="275167" cy="822961"/>
            </a:xfrm>
            <a:prstGeom prst="chevron">
              <a:avLst>
                <a:gd name="adj" fmla="val 711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Arrow: Chevron 31">
              <a:extLst>
                <a:ext uri="{FF2B5EF4-FFF2-40B4-BE49-F238E27FC236}">
                  <a16:creationId xmlns:a16="http://schemas.microsoft.com/office/drawing/2014/main" id="{9C52F703-8B2D-CFBD-95E7-9CFF4A124C82}"/>
                </a:ext>
              </a:extLst>
            </p:cNvPr>
            <p:cNvSpPr/>
            <p:nvPr/>
          </p:nvSpPr>
          <p:spPr>
            <a:xfrm>
              <a:off x="3558115" y="1483141"/>
              <a:ext cx="232833" cy="667593"/>
            </a:xfrm>
            <a:prstGeom prst="chevron">
              <a:avLst>
                <a:gd name="adj" fmla="val 68023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Arrow: Chevron 32">
              <a:extLst>
                <a:ext uri="{FF2B5EF4-FFF2-40B4-BE49-F238E27FC236}">
                  <a16:creationId xmlns:a16="http://schemas.microsoft.com/office/drawing/2014/main" id="{1563340B-9B2B-3759-DCB1-D6A98BE78687}"/>
                </a:ext>
              </a:extLst>
            </p:cNvPr>
            <p:cNvSpPr/>
            <p:nvPr/>
          </p:nvSpPr>
          <p:spPr>
            <a:xfrm>
              <a:off x="3729567" y="1553628"/>
              <a:ext cx="182034" cy="526620"/>
            </a:xfrm>
            <a:prstGeom prst="chevron">
              <a:avLst>
                <a:gd name="adj" fmla="val 61797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136D548-D536-72E3-83C3-C61A0A4C198F}"/>
              </a:ext>
            </a:extLst>
          </p:cNvPr>
          <p:cNvSpPr/>
          <p:nvPr/>
        </p:nvSpPr>
        <p:spPr>
          <a:xfrm>
            <a:off x="2949802" y="5363433"/>
            <a:ext cx="8632596" cy="922895"/>
          </a:xfrm>
          <a:prstGeom prst="roundRect">
            <a:avLst>
              <a:gd name="adj" fmla="val 11929"/>
            </a:avLst>
          </a:prstGeom>
          <a:solidFill>
            <a:srgbClr val="B3F3ED"/>
          </a:solidFill>
          <a:ln w="12700" cap="flat" cmpd="sng" algn="ctr">
            <a:solidFill>
              <a:srgbClr val="098E7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hlinkClick r:id="" action="ppaction://noaction"/>
            <a:extLst>
              <a:ext uri="{FF2B5EF4-FFF2-40B4-BE49-F238E27FC236}">
                <a16:creationId xmlns:a16="http://schemas.microsoft.com/office/drawing/2014/main" id="{C82DA3BC-E17C-4A6F-F35C-BE91C9E837EA}"/>
              </a:ext>
            </a:extLst>
          </p:cNvPr>
          <p:cNvSpPr txBox="1"/>
          <p:nvPr/>
        </p:nvSpPr>
        <p:spPr>
          <a:xfrm>
            <a:off x="3097739" y="1512177"/>
            <a:ext cx="2028048" cy="60016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lvl="0" algn="ctr"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 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major irrigation projects</a:t>
            </a:r>
          </a:p>
          <a:p>
            <a:pPr lvl="0" algn="ctr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irrigation potential of </a:t>
            </a: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2,65,785 </a:t>
            </a:r>
            <a:r>
              <a:rPr lang="en-US" sz="14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hectares</a:t>
            </a:r>
            <a:endParaRPr kumimoji="0" lang="en-IN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9750E9-1809-04D4-7B63-998D55F426C3}"/>
              </a:ext>
            </a:extLst>
          </p:cNvPr>
          <p:cNvSpPr txBox="1"/>
          <p:nvPr/>
        </p:nvSpPr>
        <p:spPr>
          <a:xfrm>
            <a:off x="609600" y="1331296"/>
            <a:ext cx="1828800" cy="923544"/>
          </a:xfrm>
          <a:prstGeom prst="roundRect">
            <a:avLst/>
          </a:prstGeom>
          <a:solidFill>
            <a:srgbClr val="1E49E2"/>
          </a:solidFill>
          <a:ln>
            <a:solidFill>
              <a:schemeClr val="accent1"/>
            </a:solidFill>
          </a:ln>
        </p:spPr>
        <p:txBody>
          <a:bodyPr wrap="square" lIns="45720" t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Infrastructure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4F2D37-7016-5ECF-E310-6C363F52A5C2}"/>
              </a:ext>
            </a:extLst>
          </p:cNvPr>
          <p:cNvSpPr txBox="1"/>
          <p:nvPr/>
        </p:nvSpPr>
        <p:spPr>
          <a:xfrm>
            <a:off x="609600" y="2339330"/>
            <a:ext cx="1828800" cy="923544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txBody>
          <a:bodyPr wrap="square" lIns="4572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Policy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178957-71A7-BF19-39C2-D78DB451F342}"/>
              </a:ext>
            </a:extLst>
          </p:cNvPr>
          <p:cNvSpPr txBox="1"/>
          <p:nvPr/>
        </p:nvSpPr>
        <p:spPr>
          <a:xfrm>
            <a:off x="609600" y="3347364"/>
            <a:ext cx="1828800" cy="923544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4572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B8F1E76-014C-C26F-8136-0888C91B0047}"/>
              </a:ext>
            </a:extLst>
          </p:cNvPr>
          <p:cNvSpPr txBox="1"/>
          <p:nvPr/>
        </p:nvSpPr>
        <p:spPr>
          <a:xfrm>
            <a:off x="609600" y="4355398"/>
            <a:ext cx="1828800" cy="92354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2"/>
            </a:solidFill>
          </a:ln>
        </p:spPr>
        <p:txBody>
          <a:bodyPr wrap="square" lIns="4572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 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Chain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6E7893-0A91-C170-3136-4D3640017D72}"/>
              </a:ext>
            </a:extLst>
          </p:cNvPr>
          <p:cNvSpPr txBox="1"/>
          <p:nvPr/>
        </p:nvSpPr>
        <p:spPr>
          <a:xfrm>
            <a:off x="609600" y="5363433"/>
            <a:ext cx="1828800" cy="923544"/>
          </a:xfrm>
          <a:prstGeom prst="roundRect">
            <a:avLst/>
          </a:prstGeom>
          <a:solidFill>
            <a:srgbClr val="098E7E"/>
          </a:solidFill>
          <a:ln>
            <a:solidFill>
              <a:srgbClr val="098E7E"/>
            </a:solidFill>
          </a:ln>
        </p:spPr>
        <p:txBody>
          <a:bodyPr wrap="square" lIns="45720" t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Institution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AE21A8A-EA53-1333-14CF-B615F630EC0C}"/>
              </a:ext>
            </a:extLst>
          </p:cNvPr>
          <p:cNvCxnSpPr>
            <a:cxnSpLocks/>
          </p:cNvCxnSpPr>
          <p:nvPr/>
        </p:nvCxnSpPr>
        <p:spPr>
          <a:xfrm>
            <a:off x="5162096" y="1331296"/>
            <a:ext cx="0" cy="92354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749985D-2D71-4444-96A8-879182F22ABE}"/>
              </a:ext>
            </a:extLst>
          </p:cNvPr>
          <p:cNvCxnSpPr>
            <a:cxnSpLocks/>
          </p:cNvCxnSpPr>
          <p:nvPr/>
        </p:nvCxnSpPr>
        <p:spPr>
          <a:xfrm>
            <a:off x="5162096" y="2339330"/>
            <a:ext cx="0" cy="92354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122B74-431B-CEC1-56A6-46DADC968F42}"/>
              </a:ext>
            </a:extLst>
          </p:cNvPr>
          <p:cNvCxnSpPr>
            <a:cxnSpLocks/>
          </p:cNvCxnSpPr>
          <p:nvPr/>
        </p:nvCxnSpPr>
        <p:spPr>
          <a:xfrm>
            <a:off x="5162096" y="3347364"/>
            <a:ext cx="0" cy="92354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8A5DBA0-E385-7C61-72AE-08E29AF8AEEF}"/>
              </a:ext>
            </a:extLst>
          </p:cNvPr>
          <p:cNvCxnSpPr>
            <a:cxnSpLocks/>
          </p:cNvCxnSpPr>
          <p:nvPr/>
        </p:nvCxnSpPr>
        <p:spPr>
          <a:xfrm>
            <a:off x="5162096" y="4355398"/>
            <a:ext cx="0" cy="92354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7F34238-39E4-A5A1-1BC3-751B5E9D9BFE}"/>
              </a:ext>
            </a:extLst>
          </p:cNvPr>
          <p:cNvCxnSpPr>
            <a:cxnSpLocks/>
          </p:cNvCxnSpPr>
          <p:nvPr/>
        </p:nvCxnSpPr>
        <p:spPr>
          <a:xfrm>
            <a:off x="5162096" y="5363433"/>
            <a:ext cx="0" cy="92354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50AA0B-7D9A-9CAA-2348-3DD6AD3F10E2}"/>
              </a:ext>
            </a:extLst>
          </p:cNvPr>
          <p:cNvCxnSpPr>
            <a:cxnSpLocks/>
          </p:cNvCxnSpPr>
          <p:nvPr/>
        </p:nvCxnSpPr>
        <p:spPr>
          <a:xfrm>
            <a:off x="7367359" y="1331296"/>
            <a:ext cx="0" cy="92354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2272D1E-5EA2-D72E-DC4C-2DE1251C9DE9}"/>
              </a:ext>
            </a:extLst>
          </p:cNvPr>
          <p:cNvCxnSpPr>
            <a:cxnSpLocks/>
          </p:cNvCxnSpPr>
          <p:nvPr/>
        </p:nvCxnSpPr>
        <p:spPr>
          <a:xfrm>
            <a:off x="7367359" y="2339330"/>
            <a:ext cx="0" cy="92354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3565907-2F1D-35D9-E809-1F626C772B7C}"/>
              </a:ext>
            </a:extLst>
          </p:cNvPr>
          <p:cNvCxnSpPr>
            <a:cxnSpLocks/>
          </p:cNvCxnSpPr>
          <p:nvPr/>
        </p:nvCxnSpPr>
        <p:spPr>
          <a:xfrm>
            <a:off x="7367359" y="3347364"/>
            <a:ext cx="0" cy="92354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4C79F04-3887-1778-6994-A3BB4887E0A1}"/>
              </a:ext>
            </a:extLst>
          </p:cNvPr>
          <p:cNvCxnSpPr>
            <a:cxnSpLocks/>
          </p:cNvCxnSpPr>
          <p:nvPr/>
        </p:nvCxnSpPr>
        <p:spPr>
          <a:xfrm>
            <a:off x="7367359" y="4355398"/>
            <a:ext cx="0" cy="92354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63A69C6-E1AA-EA12-B5EE-0AEF1A94394A}"/>
              </a:ext>
            </a:extLst>
          </p:cNvPr>
          <p:cNvCxnSpPr>
            <a:cxnSpLocks/>
          </p:cNvCxnSpPr>
          <p:nvPr/>
        </p:nvCxnSpPr>
        <p:spPr>
          <a:xfrm>
            <a:off x="7367359" y="5363433"/>
            <a:ext cx="0" cy="92354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304A55F-5BC5-2018-FF17-1D1224A818C6}"/>
              </a:ext>
            </a:extLst>
          </p:cNvPr>
          <p:cNvCxnSpPr>
            <a:cxnSpLocks/>
          </p:cNvCxnSpPr>
          <p:nvPr/>
        </p:nvCxnSpPr>
        <p:spPr>
          <a:xfrm>
            <a:off x="9570128" y="1331296"/>
            <a:ext cx="0" cy="92354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F7E0D86-6F15-7075-E3EB-839DC2C840A6}"/>
              </a:ext>
            </a:extLst>
          </p:cNvPr>
          <p:cNvCxnSpPr>
            <a:cxnSpLocks/>
          </p:cNvCxnSpPr>
          <p:nvPr/>
        </p:nvCxnSpPr>
        <p:spPr>
          <a:xfrm>
            <a:off x="9570128" y="2339330"/>
            <a:ext cx="0" cy="92354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A062223-054D-BB89-3A95-77B91BCF7ACE}"/>
              </a:ext>
            </a:extLst>
          </p:cNvPr>
          <p:cNvCxnSpPr>
            <a:cxnSpLocks/>
          </p:cNvCxnSpPr>
          <p:nvPr/>
        </p:nvCxnSpPr>
        <p:spPr>
          <a:xfrm>
            <a:off x="9570128" y="3347364"/>
            <a:ext cx="0" cy="92354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1BB60A1-CDE3-B514-6340-F75C716723CD}"/>
              </a:ext>
            </a:extLst>
          </p:cNvPr>
          <p:cNvCxnSpPr>
            <a:cxnSpLocks/>
          </p:cNvCxnSpPr>
          <p:nvPr/>
        </p:nvCxnSpPr>
        <p:spPr>
          <a:xfrm>
            <a:off x="9570128" y="4355398"/>
            <a:ext cx="0" cy="92354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2D0C4A9-D980-6A94-21F1-6A110BC0C1D6}"/>
              </a:ext>
            </a:extLst>
          </p:cNvPr>
          <p:cNvCxnSpPr>
            <a:cxnSpLocks/>
          </p:cNvCxnSpPr>
          <p:nvPr/>
        </p:nvCxnSpPr>
        <p:spPr>
          <a:xfrm>
            <a:off x="9570128" y="5363433"/>
            <a:ext cx="0" cy="923544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E943A512-6E63-8B8D-8798-50EA669B7475}"/>
              </a:ext>
            </a:extLst>
          </p:cNvPr>
          <p:cNvSpPr/>
          <p:nvPr/>
        </p:nvSpPr>
        <p:spPr>
          <a:xfrm>
            <a:off x="2066512" y="1552068"/>
            <a:ext cx="482002" cy="4820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ABFBAE8-32C9-68B7-D95D-7004B90B4108}"/>
              </a:ext>
            </a:extLst>
          </p:cNvPr>
          <p:cNvSpPr/>
          <p:nvPr/>
        </p:nvSpPr>
        <p:spPr>
          <a:xfrm>
            <a:off x="2066512" y="2560102"/>
            <a:ext cx="482002" cy="482000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2AE536F-AA81-6BA7-39C9-908F35ED757C}"/>
              </a:ext>
            </a:extLst>
          </p:cNvPr>
          <p:cNvSpPr/>
          <p:nvPr/>
        </p:nvSpPr>
        <p:spPr>
          <a:xfrm>
            <a:off x="2066512" y="3568136"/>
            <a:ext cx="482002" cy="482000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46B9B8A-AA32-4CC6-2C99-95DC3AFF9734}"/>
              </a:ext>
            </a:extLst>
          </p:cNvPr>
          <p:cNvSpPr/>
          <p:nvPr/>
        </p:nvSpPr>
        <p:spPr>
          <a:xfrm>
            <a:off x="2066512" y="4576170"/>
            <a:ext cx="482002" cy="482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7EA07385-14E4-B36E-B191-A7A36FE5707C}"/>
              </a:ext>
            </a:extLst>
          </p:cNvPr>
          <p:cNvSpPr/>
          <p:nvPr/>
        </p:nvSpPr>
        <p:spPr>
          <a:xfrm>
            <a:off x="2066512" y="5584205"/>
            <a:ext cx="482002" cy="482000"/>
          </a:xfrm>
          <a:prstGeom prst="ellipse">
            <a:avLst/>
          </a:prstGeom>
          <a:solidFill>
            <a:srgbClr val="098E7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6" name="Graphic 85" descr="Group brainstorm with solid fill">
            <a:extLst>
              <a:ext uri="{FF2B5EF4-FFF2-40B4-BE49-F238E27FC236}">
                <a16:creationId xmlns:a16="http://schemas.microsoft.com/office/drawing/2014/main" id="{59819D6F-3610-B72A-1E32-EC717CD4B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0744" y="2634333"/>
            <a:ext cx="333539" cy="333539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9FD5C8E6-3292-6F8E-04BA-84079A4D0CD8}"/>
              </a:ext>
            </a:extLst>
          </p:cNvPr>
          <p:cNvSpPr txBox="1"/>
          <p:nvPr/>
        </p:nvSpPr>
        <p:spPr>
          <a:xfrm>
            <a:off x="3097739" y="798108"/>
            <a:ext cx="1828800" cy="46166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square" lIns="4572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Agriculture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7D8B1FC-AAB0-6640-F457-0E3F26D59443}"/>
              </a:ext>
            </a:extLst>
          </p:cNvPr>
          <p:cNvSpPr txBox="1"/>
          <p:nvPr/>
        </p:nvSpPr>
        <p:spPr>
          <a:xfrm>
            <a:off x="5317064" y="787334"/>
            <a:ext cx="1828800" cy="46166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square" lIns="4572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Agri-Allied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D2B1D60-CAE5-0C70-28AF-E5BA9C249FEF}"/>
              </a:ext>
            </a:extLst>
          </p:cNvPr>
          <p:cNvSpPr txBox="1"/>
          <p:nvPr/>
        </p:nvSpPr>
        <p:spPr>
          <a:xfrm>
            <a:off x="7536389" y="798107"/>
            <a:ext cx="1828800" cy="46166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square" lIns="4572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Industry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AD16FEA-24B7-9A20-C5A5-AD0CCAE8A8BA}"/>
              </a:ext>
            </a:extLst>
          </p:cNvPr>
          <p:cNvSpPr txBox="1"/>
          <p:nvPr/>
        </p:nvSpPr>
        <p:spPr>
          <a:xfrm>
            <a:off x="9667873" y="812057"/>
            <a:ext cx="1828800" cy="46166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square" lIns="4572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Services</a:t>
            </a:r>
          </a:p>
        </p:txBody>
      </p:sp>
      <p:sp>
        <p:nvSpPr>
          <p:cNvPr id="94" name="TextBox 93">
            <a:hlinkClick r:id="" action="ppaction://noaction"/>
            <a:extLst>
              <a:ext uri="{FF2B5EF4-FFF2-40B4-BE49-F238E27FC236}">
                <a16:creationId xmlns:a16="http://schemas.microsoft.com/office/drawing/2014/main" id="{6AD36CCC-5437-22DB-CC42-E0AD60E7DDE3}"/>
              </a:ext>
            </a:extLst>
          </p:cNvPr>
          <p:cNvSpPr txBox="1"/>
          <p:nvPr/>
        </p:nvSpPr>
        <p:spPr>
          <a:xfrm>
            <a:off x="3039157" y="3508729"/>
            <a:ext cx="2028048" cy="60016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lvl="0" algn="ctr"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 Taluka One Crop </a:t>
            </a:r>
          </a:p>
          <a:p>
            <a:pPr lvl="0" algn="ctr"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 Diversification</a:t>
            </a:r>
          </a:p>
        </p:txBody>
      </p:sp>
      <p:sp>
        <p:nvSpPr>
          <p:cNvPr id="95" name="TextBox 94">
            <a:hlinkClick r:id="" action="ppaction://noaction"/>
            <a:extLst>
              <a:ext uri="{FF2B5EF4-FFF2-40B4-BE49-F238E27FC236}">
                <a16:creationId xmlns:a16="http://schemas.microsoft.com/office/drawing/2014/main" id="{5297A4BA-CFC0-3064-F589-18DE352CDF76}"/>
              </a:ext>
            </a:extLst>
          </p:cNvPr>
          <p:cNvSpPr txBox="1"/>
          <p:nvPr/>
        </p:nvSpPr>
        <p:spPr>
          <a:xfrm>
            <a:off x="3039157" y="2710026"/>
            <a:ext cx="2028048" cy="39651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lvl="0" algn="ctr">
              <a:defRPr/>
            </a:pPr>
            <a:r>
              <a:rPr lang="en-US" sz="24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Rs. 100 Cr </a:t>
            </a:r>
          </a:p>
          <a:p>
            <a:pPr lvl="0" algn="ctr"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Banana Cluster</a:t>
            </a:r>
          </a:p>
          <a:p>
            <a:pPr lvl="0" algn="ctr">
              <a:defRPr/>
            </a:pPr>
            <a:endParaRPr lang="en-US" sz="16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TextBox 95">
            <a:hlinkClick r:id="" action="ppaction://noaction"/>
            <a:extLst>
              <a:ext uri="{FF2B5EF4-FFF2-40B4-BE49-F238E27FC236}">
                <a16:creationId xmlns:a16="http://schemas.microsoft.com/office/drawing/2014/main" id="{14D9E34C-A646-0CDD-FD02-6E169CFB4939}"/>
              </a:ext>
            </a:extLst>
          </p:cNvPr>
          <p:cNvSpPr txBox="1"/>
          <p:nvPr/>
        </p:nvSpPr>
        <p:spPr>
          <a:xfrm>
            <a:off x="3097739" y="4678897"/>
            <a:ext cx="2028048" cy="39651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lvl="0" algn="ctr">
              <a:defRPr/>
            </a:pPr>
            <a:r>
              <a:rPr lang="en-US" sz="12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Tissue Culture Crops </a:t>
            </a:r>
          </a:p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3891 Farm Ponds  </a:t>
            </a:r>
          </a:p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TextBox 96">
            <a:hlinkClick r:id="" action="ppaction://noaction"/>
            <a:extLst>
              <a:ext uri="{FF2B5EF4-FFF2-40B4-BE49-F238E27FC236}">
                <a16:creationId xmlns:a16="http://schemas.microsoft.com/office/drawing/2014/main" id="{28C8B41E-09DE-9514-18BB-F0A6728242A9}"/>
              </a:ext>
            </a:extLst>
          </p:cNvPr>
          <p:cNvSpPr txBox="1"/>
          <p:nvPr/>
        </p:nvSpPr>
        <p:spPr>
          <a:xfrm>
            <a:off x="3039157" y="5691885"/>
            <a:ext cx="2028048" cy="39651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lvl="0" algn="ctr"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PACS to FPO</a:t>
            </a:r>
          </a:p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 Cropping </a:t>
            </a:r>
          </a:p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TextBox 97">
            <a:hlinkClick r:id="" action="ppaction://noaction"/>
            <a:extLst>
              <a:ext uri="{FF2B5EF4-FFF2-40B4-BE49-F238E27FC236}">
                <a16:creationId xmlns:a16="http://schemas.microsoft.com/office/drawing/2014/main" id="{91E929BD-2279-61A9-09BC-06B3077CF257}"/>
              </a:ext>
            </a:extLst>
          </p:cNvPr>
          <p:cNvSpPr txBox="1"/>
          <p:nvPr/>
        </p:nvSpPr>
        <p:spPr>
          <a:xfrm>
            <a:off x="5242438" y="1510988"/>
            <a:ext cx="2028048" cy="60016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lvl="0" algn="ctr"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Substations </a:t>
            </a:r>
          </a:p>
          <a:p>
            <a:pPr lvl="0" algn="ctr"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46</a:t>
            </a:r>
            <a:br>
              <a:rPr lang="en-US" sz="12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RP industries</a:t>
            </a:r>
          </a:p>
        </p:txBody>
      </p:sp>
      <p:sp>
        <p:nvSpPr>
          <p:cNvPr id="99" name="TextBox 98">
            <a:hlinkClick r:id="" action="ppaction://noaction"/>
            <a:extLst>
              <a:ext uri="{FF2B5EF4-FFF2-40B4-BE49-F238E27FC236}">
                <a16:creationId xmlns:a16="http://schemas.microsoft.com/office/drawing/2014/main" id="{5D665862-37E6-0F08-9749-B09CC8B649C6}"/>
              </a:ext>
            </a:extLst>
          </p:cNvPr>
          <p:cNvSpPr txBox="1"/>
          <p:nvPr/>
        </p:nvSpPr>
        <p:spPr>
          <a:xfrm>
            <a:off x="5183856" y="3547758"/>
            <a:ext cx="2028048" cy="60016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lvl="0" algn="ctr"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Spices Cluster </a:t>
            </a:r>
            <a:r>
              <a:rPr lang="en-US" sz="12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Forest Rights Act Land </a:t>
            </a:r>
            <a:endParaRPr lang="en-US" sz="12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TextBox 99">
            <a:hlinkClick r:id="" action="ppaction://noaction"/>
            <a:extLst>
              <a:ext uri="{FF2B5EF4-FFF2-40B4-BE49-F238E27FC236}">
                <a16:creationId xmlns:a16="http://schemas.microsoft.com/office/drawing/2014/main" id="{F1D8D297-0CF0-0160-93E5-413F6486E0E0}"/>
              </a:ext>
            </a:extLst>
          </p:cNvPr>
          <p:cNvSpPr txBox="1"/>
          <p:nvPr/>
        </p:nvSpPr>
        <p:spPr>
          <a:xfrm>
            <a:off x="5183856" y="2708837"/>
            <a:ext cx="2028048" cy="39651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lvl="0" algn="ctr">
              <a:defRPr/>
            </a:pPr>
            <a:endParaRPr lang="en-US" sz="12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" name="TextBox 100">
            <a:hlinkClick r:id="" action="ppaction://noaction"/>
            <a:extLst>
              <a:ext uri="{FF2B5EF4-FFF2-40B4-BE49-F238E27FC236}">
                <a16:creationId xmlns:a16="http://schemas.microsoft.com/office/drawing/2014/main" id="{BD567E90-6393-616D-432D-F0BC76A51226}"/>
              </a:ext>
            </a:extLst>
          </p:cNvPr>
          <p:cNvSpPr txBox="1"/>
          <p:nvPr/>
        </p:nvSpPr>
        <p:spPr>
          <a:xfrm>
            <a:off x="5250920" y="4718344"/>
            <a:ext cx="2028048" cy="39651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lvl="0" algn="ctr"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Ripening Centers</a:t>
            </a:r>
            <a:b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6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Pet Food Cluster</a:t>
            </a:r>
          </a:p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TextBox 101">
            <a:hlinkClick r:id="" action="ppaction://noaction"/>
            <a:extLst>
              <a:ext uri="{FF2B5EF4-FFF2-40B4-BE49-F238E27FC236}">
                <a16:creationId xmlns:a16="http://schemas.microsoft.com/office/drawing/2014/main" id="{282C0213-1712-3273-2620-076181F93BBF}"/>
              </a:ext>
            </a:extLst>
          </p:cNvPr>
          <p:cNvSpPr txBox="1"/>
          <p:nvPr/>
        </p:nvSpPr>
        <p:spPr>
          <a:xfrm>
            <a:off x="5216311" y="5648966"/>
            <a:ext cx="2028048" cy="396512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Export Certificates</a:t>
            </a:r>
          </a:p>
        </p:txBody>
      </p:sp>
      <p:sp>
        <p:nvSpPr>
          <p:cNvPr id="103" name="TextBox 102">
            <a:hlinkClick r:id="" action="ppaction://noaction"/>
            <a:extLst>
              <a:ext uri="{FF2B5EF4-FFF2-40B4-BE49-F238E27FC236}">
                <a16:creationId xmlns:a16="http://schemas.microsoft.com/office/drawing/2014/main" id="{77E53B74-1DF4-35F6-FED4-013F4EC37861}"/>
              </a:ext>
            </a:extLst>
          </p:cNvPr>
          <p:cNvSpPr txBox="1"/>
          <p:nvPr/>
        </p:nvSpPr>
        <p:spPr>
          <a:xfrm>
            <a:off x="7464233" y="1520098"/>
            <a:ext cx="2028048" cy="60016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lvl="0" algn="ctr"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MIDC</a:t>
            </a:r>
            <a:endParaRPr lang="en-US" sz="12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defRPr/>
            </a:pPr>
            <a:endParaRPr lang="en-US" sz="1200" b="1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algn="ctr"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 SME Cluster </a:t>
            </a:r>
          </a:p>
        </p:txBody>
      </p:sp>
      <p:sp>
        <p:nvSpPr>
          <p:cNvPr id="104" name="TextBox 103">
            <a:hlinkClick r:id="" action="ppaction://noaction"/>
            <a:extLst>
              <a:ext uri="{FF2B5EF4-FFF2-40B4-BE49-F238E27FC236}">
                <a16:creationId xmlns:a16="http://schemas.microsoft.com/office/drawing/2014/main" id="{F73A2995-326A-866D-286C-2C46A9EEC048}"/>
              </a:ext>
            </a:extLst>
          </p:cNvPr>
          <p:cNvSpPr txBox="1"/>
          <p:nvPr/>
        </p:nvSpPr>
        <p:spPr>
          <a:xfrm>
            <a:off x="7418149" y="3507540"/>
            <a:ext cx="2028048" cy="60016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lvl="0" algn="ctr">
              <a:defRPr/>
            </a:pPr>
            <a:r>
              <a:rPr lang="en-US" sz="14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Circular Economy –</a:t>
            </a:r>
            <a:r>
              <a:rPr lang="en-US" sz="1400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Plastic &amp;  Metal</a:t>
            </a:r>
          </a:p>
          <a:p>
            <a:pPr lvl="0" algn="ctr">
              <a:defRPr/>
            </a:pPr>
            <a:r>
              <a:rPr lang="en-US" sz="14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Precision Manufacturing </a:t>
            </a:r>
            <a:r>
              <a:rPr lang="en-US" sz="1400" i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(eV Battery &amp; Gold) </a:t>
            </a:r>
          </a:p>
        </p:txBody>
      </p:sp>
      <p:sp>
        <p:nvSpPr>
          <p:cNvPr id="105" name="TextBox 104">
            <a:hlinkClick r:id="" action="ppaction://noaction"/>
            <a:extLst>
              <a:ext uri="{FF2B5EF4-FFF2-40B4-BE49-F238E27FC236}">
                <a16:creationId xmlns:a16="http://schemas.microsoft.com/office/drawing/2014/main" id="{73CE2A91-864B-073B-F619-4975221650BB}"/>
              </a:ext>
            </a:extLst>
          </p:cNvPr>
          <p:cNvSpPr txBox="1"/>
          <p:nvPr/>
        </p:nvSpPr>
        <p:spPr>
          <a:xfrm>
            <a:off x="7427111" y="2505185"/>
            <a:ext cx="2028048" cy="60016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lvl="0" algn="ctr"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Defense PSU Land </a:t>
            </a:r>
          </a:p>
          <a:p>
            <a:pPr lvl="0" algn="ctr"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Lease Policy </a:t>
            </a: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Box 105">
            <a:hlinkClick r:id="" action="ppaction://noaction"/>
            <a:extLst>
              <a:ext uri="{FF2B5EF4-FFF2-40B4-BE49-F238E27FC236}">
                <a16:creationId xmlns:a16="http://schemas.microsoft.com/office/drawing/2014/main" id="{DF568FC4-D27A-7A97-4429-8901A286D03F}"/>
              </a:ext>
            </a:extLst>
          </p:cNvPr>
          <p:cNvSpPr txBox="1"/>
          <p:nvPr/>
        </p:nvSpPr>
        <p:spPr>
          <a:xfrm>
            <a:off x="5197979" y="2480788"/>
            <a:ext cx="2028048" cy="60016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lvl="0" algn="ctr"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D+ Zone</a:t>
            </a:r>
          </a:p>
        </p:txBody>
      </p:sp>
      <p:sp>
        <p:nvSpPr>
          <p:cNvPr id="107" name="TextBox 106">
            <a:hlinkClick r:id="" action="ppaction://noaction"/>
            <a:extLst>
              <a:ext uri="{FF2B5EF4-FFF2-40B4-BE49-F238E27FC236}">
                <a16:creationId xmlns:a16="http://schemas.microsoft.com/office/drawing/2014/main" id="{EC3B63E5-DF1D-870B-ABE7-9B5113410C49}"/>
              </a:ext>
            </a:extLst>
          </p:cNvPr>
          <p:cNvSpPr txBox="1"/>
          <p:nvPr/>
        </p:nvSpPr>
        <p:spPr>
          <a:xfrm>
            <a:off x="7464233" y="4528140"/>
            <a:ext cx="2028048" cy="60016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lvl="0" algn="ctr">
              <a:defRPr/>
            </a:pP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Fly Ash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TextBox 107">
            <a:hlinkClick r:id="" action="ppaction://noaction"/>
            <a:extLst>
              <a:ext uri="{FF2B5EF4-FFF2-40B4-BE49-F238E27FC236}">
                <a16:creationId xmlns:a16="http://schemas.microsoft.com/office/drawing/2014/main" id="{402D70FD-0DFA-CE89-B171-4616638E7ADA}"/>
              </a:ext>
            </a:extLst>
          </p:cNvPr>
          <p:cNvSpPr txBox="1"/>
          <p:nvPr/>
        </p:nvSpPr>
        <p:spPr>
          <a:xfrm>
            <a:off x="9603527" y="1510988"/>
            <a:ext cx="2028048" cy="60016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lvl="0" algn="ctr"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  Urban Growth Centers 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9" name="TextBox 108">
            <a:hlinkClick r:id="" action="ppaction://noaction"/>
            <a:extLst>
              <a:ext uri="{FF2B5EF4-FFF2-40B4-BE49-F238E27FC236}">
                <a16:creationId xmlns:a16="http://schemas.microsoft.com/office/drawing/2014/main" id="{27C30859-D0FA-4F52-AAA9-FF7E18E3D251}"/>
              </a:ext>
            </a:extLst>
          </p:cNvPr>
          <p:cNvSpPr txBox="1"/>
          <p:nvPr/>
        </p:nvSpPr>
        <p:spPr>
          <a:xfrm>
            <a:off x="9568249" y="2503391"/>
            <a:ext cx="2028048" cy="60016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lvl="0" algn="ctr"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Development Plan for Soft Infrastructure </a:t>
            </a:r>
          </a:p>
        </p:txBody>
      </p:sp>
      <p:sp>
        <p:nvSpPr>
          <p:cNvPr id="110" name="TextBox 109">
            <a:hlinkClick r:id="" action="ppaction://noaction"/>
            <a:extLst>
              <a:ext uri="{FF2B5EF4-FFF2-40B4-BE49-F238E27FC236}">
                <a16:creationId xmlns:a16="http://schemas.microsoft.com/office/drawing/2014/main" id="{82221BC0-FC63-0574-2517-59AD7A3B4DD0}"/>
              </a:ext>
            </a:extLst>
          </p:cNvPr>
          <p:cNvSpPr txBox="1"/>
          <p:nvPr/>
        </p:nvSpPr>
        <p:spPr>
          <a:xfrm>
            <a:off x="7464233" y="5523861"/>
            <a:ext cx="2028048" cy="60016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lvl="0" algn="ctr">
              <a:defRPr/>
            </a:pPr>
            <a:r>
              <a:rPr lang="en-US" sz="14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Bullion Banking, </a:t>
            </a:r>
          </a:p>
          <a:p>
            <a:pPr lvl="0" algn="ctr">
              <a:defRPr/>
            </a:pPr>
            <a:r>
              <a:rPr lang="en-US" sz="14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Letters of Credit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1" name="TextBox 110">
            <a:hlinkClick r:id="" action="ppaction://noaction"/>
            <a:extLst>
              <a:ext uri="{FF2B5EF4-FFF2-40B4-BE49-F238E27FC236}">
                <a16:creationId xmlns:a16="http://schemas.microsoft.com/office/drawing/2014/main" id="{DFF75FA7-971E-B78D-15F5-FCBE3763753A}"/>
              </a:ext>
            </a:extLst>
          </p:cNvPr>
          <p:cNvSpPr txBox="1"/>
          <p:nvPr/>
        </p:nvSpPr>
        <p:spPr>
          <a:xfrm>
            <a:off x="9554350" y="3520701"/>
            <a:ext cx="2028048" cy="60016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lvl="0" algn="ctr"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Medical Hub</a:t>
            </a:r>
          </a:p>
          <a:p>
            <a:pPr lvl="0" algn="ctr"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Insu</a:t>
            </a:r>
            <a:r>
              <a:rPr lang="en-US" sz="1600" b="1" dirty="0" err="1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rance</a:t>
            </a: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Consultancy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2" name="TextBox 111">
            <a:hlinkClick r:id="" action="ppaction://noaction"/>
            <a:extLst>
              <a:ext uri="{FF2B5EF4-FFF2-40B4-BE49-F238E27FC236}">
                <a16:creationId xmlns:a16="http://schemas.microsoft.com/office/drawing/2014/main" id="{3977BA6C-187F-24BC-D95D-FC5E4255370C}"/>
              </a:ext>
            </a:extLst>
          </p:cNvPr>
          <p:cNvSpPr txBox="1"/>
          <p:nvPr/>
        </p:nvSpPr>
        <p:spPr>
          <a:xfrm>
            <a:off x="9563739" y="4504388"/>
            <a:ext cx="2028048" cy="60016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lvl="0" algn="ctr"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eMarket Fulfillment Center</a:t>
            </a:r>
          </a:p>
        </p:txBody>
      </p:sp>
      <p:sp>
        <p:nvSpPr>
          <p:cNvPr id="113" name="TextBox 112">
            <a:hlinkClick r:id="" action="ppaction://noaction"/>
            <a:extLst>
              <a:ext uri="{FF2B5EF4-FFF2-40B4-BE49-F238E27FC236}">
                <a16:creationId xmlns:a16="http://schemas.microsoft.com/office/drawing/2014/main" id="{FD39915F-3102-8431-16EE-8FEF3490D852}"/>
              </a:ext>
            </a:extLst>
          </p:cNvPr>
          <p:cNvSpPr txBox="1"/>
          <p:nvPr/>
        </p:nvSpPr>
        <p:spPr>
          <a:xfrm>
            <a:off x="9593274" y="5512422"/>
            <a:ext cx="2028048" cy="60016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Aviation Training + Air Services Training</a:t>
            </a:r>
            <a:endParaRPr lang="en-IN" sz="1600" b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phic 2" descr="Building with solid fill">
            <a:extLst>
              <a:ext uri="{FF2B5EF4-FFF2-40B4-BE49-F238E27FC236}">
                <a16:creationId xmlns:a16="http://schemas.microsoft.com/office/drawing/2014/main" id="{4D9AADD4-496B-C02F-A2D1-66E81F242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91245" y="1613683"/>
            <a:ext cx="444028" cy="358765"/>
          </a:xfrm>
          <a:prstGeom prst="rect">
            <a:avLst/>
          </a:prstGeom>
        </p:spPr>
      </p:pic>
      <p:pic>
        <p:nvPicPr>
          <p:cNvPr id="7" name="Graphic 6" descr="City with solid fill">
            <a:extLst>
              <a:ext uri="{FF2B5EF4-FFF2-40B4-BE49-F238E27FC236}">
                <a16:creationId xmlns:a16="http://schemas.microsoft.com/office/drawing/2014/main" id="{6D83F16D-F0F2-9B2F-99B8-84C4B9A0E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4174" y="5648966"/>
            <a:ext cx="360876" cy="360876"/>
          </a:xfrm>
          <a:prstGeom prst="rect">
            <a:avLst/>
          </a:prstGeom>
        </p:spPr>
      </p:pic>
      <p:pic>
        <p:nvPicPr>
          <p:cNvPr id="9" name="Graphic 8" descr="Cheers with solid fill">
            <a:extLst>
              <a:ext uri="{FF2B5EF4-FFF2-40B4-BE49-F238E27FC236}">
                <a16:creationId xmlns:a16="http://schemas.microsoft.com/office/drawing/2014/main" id="{0E3020D6-7529-4CE1-C318-F31F59E87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2152284" y="3657619"/>
            <a:ext cx="344479" cy="344479"/>
          </a:xfrm>
          <a:prstGeom prst="rect">
            <a:avLst/>
          </a:prstGeom>
        </p:spPr>
      </p:pic>
      <p:pic>
        <p:nvPicPr>
          <p:cNvPr id="38" name="Graphic 37" descr="Group of people with solid fill">
            <a:extLst>
              <a:ext uri="{FF2B5EF4-FFF2-40B4-BE49-F238E27FC236}">
                <a16:creationId xmlns:a16="http://schemas.microsoft.com/office/drawing/2014/main" id="{032E038C-5BE7-FCEB-EA72-CAD3913415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27610" y="4605818"/>
            <a:ext cx="382248" cy="3822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248E5F-5AF6-5B20-7CED-914D4508E6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19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64A39-5632-CCF1-D106-92CB6A0C1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3;p5">
            <a:extLst>
              <a:ext uri="{FF2B5EF4-FFF2-40B4-BE49-F238E27FC236}">
                <a16:creationId xmlns:a16="http://schemas.microsoft.com/office/drawing/2014/main" id="{1B1C1BCC-2E18-0164-CC90-804C2B8B9AA2}"/>
              </a:ext>
            </a:extLst>
          </p:cNvPr>
          <p:cNvSpPr txBox="1"/>
          <p:nvPr/>
        </p:nvSpPr>
        <p:spPr>
          <a:xfrm>
            <a:off x="2" y="105398"/>
            <a:ext cx="12191998" cy="461624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0F24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defRPr/>
            </a:pPr>
            <a:r>
              <a:rPr lang="en-US" sz="2400" b="1" kern="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DLI 1 - Improved Performance of District linked to implementation of DSPs</a:t>
            </a:r>
          </a:p>
        </p:txBody>
      </p:sp>
      <p:sp>
        <p:nvSpPr>
          <p:cNvPr id="36" name="Google Shape;157;p17">
            <a:extLst>
              <a:ext uri="{FF2B5EF4-FFF2-40B4-BE49-F238E27FC236}">
                <a16:creationId xmlns:a16="http://schemas.microsoft.com/office/drawing/2014/main" id="{EDD046E5-8765-539A-68C7-8FA7F254D3B6}"/>
              </a:ext>
            </a:extLst>
          </p:cNvPr>
          <p:cNvSpPr/>
          <p:nvPr/>
        </p:nvSpPr>
        <p:spPr>
          <a:xfrm>
            <a:off x="4010643" y="618806"/>
            <a:ext cx="4074003" cy="692472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182875" bIns="91425" anchor="ctr" anchorCtr="0">
            <a:noAutofit/>
          </a:bodyPr>
          <a:lstStyle/>
          <a:p>
            <a:pPr lvl="0" algn="ctr"/>
            <a:r>
              <a:rPr lang="en-IN" sz="2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₹151 crore </a:t>
            </a:r>
            <a:r>
              <a:rPr lang="en-IN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DPDC 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9FE04C6-9B80-5268-B1A7-1C60927992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0775887"/>
              </p:ext>
            </p:extLst>
          </p:nvPr>
        </p:nvGraphicFramePr>
        <p:xfrm>
          <a:off x="184727" y="1425637"/>
          <a:ext cx="11887199" cy="3603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47BFD-51D0-5E5F-6027-067111351F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B716D2-B568-F62B-25DC-C1DFEE1DE8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65" y="4905616"/>
            <a:ext cx="3334327" cy="1692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23A914-0877-20EB-C8C3-D1C81C7651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953" y="4859170"/>
            <a:ext cx="3187805" cy="17851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888EF4-4C12-3FD8-8A17-1B525B658B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00" y="4687408"/>
            <a:ext cx="3099729" cy="20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86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5E4EB-5DE0-DECC-183F-5D61AF969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3;p5">
            <a:extLst>
              <a:ext uri="{FF2B5EF4-FFF2-40B4-BE49-F238E27FC236}">
                <a16:creationId xmlns:a16="http://schemas.microsoft.com/office/drawing/2014/main" id="{6EDC6B0D-45F1-C18B-F54F-04D8D142DBFF}"/>
              </a:ext>
            </a:extLst>
          </p:cNvPr>
          <p:cNvSpPr txBox="1"/>
          <p:nvPr/>
        </p:nvSpPr>
        <p:spPr>
          <a:xfrm>
            <a:off x="2" y="105398"/>
            <a:ext cx="12191998" cy="461665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0F24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Times New Roman"/>
              </a:rPr>
              <a:t>DLI – 2 Improved Avaibility and Use of Data for DSP’s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BF96B-B318-8D01-1459-3572D56B1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205" y="902099"/>
            <a:ext cx="4558240" cy="255348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E8B9B8-4569-67C0-282F-3A3C12459EB9}"/>
              </a:ext>
            </a:extLst>
          </p:cNvPr>
          <p:cNvSpPr/>
          <p:nvPr/>
        </p:nvSpPr>
        <p:spPr>
          <a:xfrm>
            <a:off x="7785100" y="2660650"/>
            <a:ext cx="3321050" cy="628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CBEC1-3048-3DA0-8009-99323484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6" y="564447"/>
            <a:ext cx="3448079" cy="6188156"/>
          </a:xfrm>
          <a:prstGeom prst="rect">
            <a:avLst/>
          </a:prstGeom>
        </p:spPr>
      </p:pic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A2DE7845-5868-FAFA-455A-B85EF0811479}"/>
              </a:ext>
            </a:extLst>
          </p:cNvPr>
          <p:cNvSpPr/>
          <p:nvPr/>
        </p:nvSpPr>
        <p:spPr>
          <a:xfrm>
            <a:off x="3707648" y="1577125"/>
            <a:ext cx="3190875" cy="129312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DPPMU monitoring total </a:t>
            </a:r>
            <a:r>
              <a:rPr kumimoji="0" lang="en-IN" sz="2400" b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62</a:t>
            </a:r>
            <a:r>
              <a:rPr kumimoji="0" lang="en-IN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Government + </a:t>
            </a:r>
            <a:r>
              <a:rPr kumimoji="0" lang="en-IN" sz="2400" b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kumimoji="0" lang="en-IN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400" b="1" i="1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Private </a:t>
            </a:r>
            <a:r>
              <a:rPr kumimoji="0" lang="en-IN" sz="2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Projects</a:t>
            </a:r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CD55E619-74F9-0EA2-71EB-F224D0161D95}"/>
              </a:ext>
            </a:extLst>
          </p:cNvPr>
          <p:cNvSpPr/>
          <p:nvPr/>
        </p:nvSpPr>
        <p:spPr>
          <a:xfrm>
            <a:off x="3701114" y="3050062"/>
            <a:ext cx="3190875" cy="361129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131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district-level mechanisms are regularly reviewed.</a:t>
            </a:r>
          </a:p>
          <a:p>
            <a:pPr lvl="0" algn="just"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 of </a:t>
            </a: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10,856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issues identified </a:t>
            </a:r>
          </a:p>
          <a:p>
            <a:pPr lvl="0" algn="just">
              <a:defRPr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b="1" u="sng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7,569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issues 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resolved</a:t>
            </a:r>
            <a:endParaRPr kumimoji="0" lang="en-IN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76D54A4-BD83-6C8E-D132-19094C7A4A66}"/>
              </a:ext>
            </a:extLst>
          </p:cNvPr>
          <p:cNvSpPr/>
          <p:nvPr/>
        </p:nvSpPr>
        <p:spPr>
          <a:xfrm>
            <a:off x="5009621" y="2819454"/>
            <a:ext cx="514350" cy="43581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E05001-5010-4109-1F39-1CA4F1FD9CF6}"/>
              </a:ext>
            </a:extLst>
          </p:cNvPr>
          <p:cNvSpPr/>
          <p:nvPr/>
        </p:nvSpPr>
        <p:spPr>
          <a:xfrm>
            <a:off x="7378700" y="3455583"/>
            <a:ext cx="4229100" cy="3066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District Dashboard website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8C59C7-D81A-A531-6EF8-7CE16D19E569}"/>
              </a:ext>
            </a:extLst>
          </p:cNvPr>
          <p:cNvSpPr/>
          <p:nvPr/>
        </p:nvSpPr>
        <p:spPr>
          <a:xfrm>
            <a:off x="7378700" y="5792105"/>
            <a:ext cx="4229100" cy="3066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GIS Layering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 investment promotion</a:t>
            </a:r>
            <a:endParaRPr lang="en-IN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2071728-2613-1596-5BF7-6A32250D3F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138" y="4058780"/>
            <a:ext cx="2275111" cy="16618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7C2EE2-3A87-66F7-D0EA-22D6024800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0" y="4058779"/>
            <a:ext cx="2171970" cy="1661849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D24637-9DE1-F464-5616-3CB7037DEB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3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AC05A6-D234-F063-EA3B-F65131D1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39"/>
          <a:stretch>
            <a:fillRect/>
          </a:stretch>
        </p:blipFill>
        <p:spPr>
          <a:xfrm>
            <a:off x="184960" y="905928"/>
            <a:ext cx="4079800" cy="2445562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2201BE-7817-97B8-58EF-BD680EAE1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77" y="4128759"/>
            <a:ext cx="4079800" cy="231966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947E6F-C111-5040-866F-0B92CD0AA8DC}"/>
              </a:ext>
            </a:extLst>
          </p:cNvPr>
          <p:cNvSpPr/>
          <p:nvPr/>
        </p:nvSpPr>
        <p:spPr>
          <a:xfrm>
            <a:off x="184960" y="3541670"/>
            <a:ext cx="4079800" cy="3637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Advertisement for 25 Locations </a:t>
            </a:r>
            <a:endParaRPr lang="en-IN" sz="11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61C491-241C-ACE7-DEFC-77812220A2C9}"/>
              </a:ext>
            </a:extLst>
          </p:cNvPr>
          <p:cNvSpPr/>
          <p:nvPr/>
        </p:nvSpPr>
        <p:spPr>
          <a:xfrm>
            <a:off x="240577" y="6448425"/>
            <a:ext cx="4079800" cy="3637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Tourism Website</a:t>
            </a:r>
            <a:endParaRPr lang="en-IN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CC300A-ACBF-7CDF-5D25-5955E00A5A01}"/>
              </a:ext>
            </a:extLst>
          </p:cNvPr>
          <p:cNvSpPr/>
          <p:nvPr/>
        </p:nvSpPr>
        <p:spPr>
          <a:xfrm>
            <a:off x="4476761" y="3541670"/>
            <a:ext cx="4079800" cy="3637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Started Forest Safari</a:t>
            </a:r>
            <a:endParaRPr lang="en-IN" sz="20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CDC97F-A27F-E51A-799E-3270C5DFC5A9}"/>
              </a:ext>
            </a:extLst>
          </p:cNvPr>
          <p:cNvSpPr/>
          <p:nvPr/>
        </p:nvSpPr>
        <p:spPr>
          <a:xfrm>
            <a:off x="4488727" y="6432002"/>
            <a:ext cx="4079800" cy="3637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Garkheda</a:t>
            </a:r>
            <a:r>
              <a:rPr lang="en-US" b="1" dirty="0"/>
              <a:t> Resort At </a:t>
            </a:r>
            <a:r>
              <a:rPr lang="en-US" b="1" dirty="0" err="1"/>
              <a:t>Waghur</a:t>
            </a:r>
            <a:r>
              <a:rPr lang="en-US" b="1" dirty="0"/>
              <a:t> </a:t>
            </a:r>
            <a:endParaRPr lang="en-IN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A49F1F-A284-278A-6AA0-6FF91CAE9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61" y="905929"/>
            <a:ext cx="4091764" cy="244556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D3B30E-F5FB-16B1-037C-39AF9F2CE1C4}"/>
              </a:ext>
            </a:extLst>
          </p:cNvPr>
          <p:cNvSpPr/>
          <p:nvPr/>
        </p:nvSpPr>
        <p:spPr>
          <a:xfrm>
            <a:off x="8768562" y="1207241"/>
            <a:ext cx="3121748" cy="46589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250" b="1" dirty="0"/>
              <a:t>Carrying Capacity</a:t>
            </a:r>
            <a:r>
              <a:rPr lang="en-IN" sz="1250" dirty="0"/>
              <a:t>: Near About 30,000 tourist carrying capacity per day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250" b="1" dirty="0"/>
              <a:t>Developed Tourist Spots</a:t>
            </a:r>
            <a:r>
              <a:rPr lang="en-IN" sz="1250" dirty="0"/>
              <a:t>:</a:t>
            </a:r>
            <a:br>
              <a:rPr lang="en-IN" sz="1250" dirty="0"/>
            </a:br>
            <a:r>
              <a:rPr lang="en-IN" sz="1250" dirty="0"/>
              <a:t>• </a:t>
            </a:r>
            <a:r>
              <a:rPr lang="en-IN" sz="1250" dirty="0" err="1"/>
              <a:t>Landorkhori</a:t>
            </a:r>
            <a:r>
              <a:rPr lang="en-IN" sz="1250" dirty="0"/>
              <a:t> Garden – 6,500 visitors/day</a:t>
            </a:r>
            <a:br>
              <a:rPr lang="en-IN" sz="1250" dirty="0"/>
            </a:br>
            <a:r>
              <a:rPr lang="en-IN" sz="1250" dirty="0"/>
              <a:t>• </a:t>
            </a:r>
            <a:r>
              <a:rPr lang="en-IN" sz="1250" dirty="0" err="1"/>
              <a:t>Sonbardi</a:t>
            </a:r>
            <a:r>
              <a:rPr lang="en-IN" sz="1250" dirty="0"/>
              <a:t> Garden, </a:t>
            </a:r>
            <a:r>
              <a:rPr lang="en-IN" sz="1250" dirty="0" err="1"/>
              <a:t>Jamner</a:t>
            </a:r>
            <a:r>
              <a:rPr lang="en-IN" sz="1250" dirty="0"/>
              <a:t> – 3,500 visitors/day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25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b="1" dirty="0"/>
              <a:t>₹336.57 crore</a:t>
            </a:r>
            <a:r>
              <a:rPr lang="en-IN" sz="1250" dirty="0"/>
              <a:t> under the Regional Tourism Development Plan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25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b="1" dirty="0"/>
              <a:t>Zero - </a:t>
            </a:r>
            <a:r>
              <a:rPr lang="en-IN" sz="1600" b="1" dirty="0" err="1"/>
              <a:t>Bhaskaracharya</a:t>
            </a:r>
            <a:r>
              <a:rPr lang="en-IN" sz="1600" b="1" dirty="0"/>
              <a:t> Innovation Centre</a:t>
            </a:r>
            <a:r>
              <a:rPr lang="en-IN" sz="1600" dirty="0"/>
              <a:t> </a:t>
            </a:r>
            <a:r>
              <a:rPr lang="en-IN" sz="1250" dirty="0"/>
              <a:t>sanctioned at </a:t>
            </a:r>
            <a:r>
              <a:rPr lang="en-IN" sz="1250" dirty="0" err="1"/>
              <a:t>Patnadevi</a:t>
            </a:r>
            <a:endParaRPr lang="en-IN" sz="1250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25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25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Dark Sky Park</a:t>
            </a:r>
            <a:r>
              <a:rPr lang="en-IN" sz="1250" dirty="0"/>
              <a:t>: DPR preparation underway for </a:t>
            </a:r>
            <a:r>
              <a:rPr lang="en-IN" sz="1250" dirty="0" err="1"/>
              <a:t>Patnadevi</a:t>
            </a:r>
            <a:r>
              <a:rPr lang="en-IN" sz="1250" dirty="0"/>
              <a:t> and </a:t>
            </a:r>
            <a:r>
              <a:rPr lang="en-IN" sz="1250" dirty="0" err="1"/>
              <a:t>Yawal</a:t>
            </a:r>
            <a:r>
              <a:rPr lang="en-IN" sz="1250" dirty="0"/>
              <a:t> Wildlife Sanctuary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0F7E28-F2B6-D076-2ED0-613230264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726" y="4152900"/>
            <a:ext cx="4079799" cy="2279102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Google Shape;293;p5">
            <a:extLst>
              <a:ext uri="{FF2B5EF4-FFF2-40B4-BE49-F238E27FC236}">
                <a16:creationId xmlns:a16="http://schemas.microsoft.com/office/drawing/2014/main" id="{BD2D8780-2E0B-5F42-928F-13F833D4715D}"/>
              </a:ext>
            </a:extLst>
          </p:cNvPr>
          <p:cNvSpPr txBox="1"/>
          <p:nvPr/>
        </p:nvSpPr>
        <p:spPr>
          <a:xfrm>
            <a:off x="164488" y="210574"/>
            <a:ext cx="11172824" cy="430847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F24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DLI – 3 </a:t>
            </a:r>
            <a:r>
              <a:rPr lang="en-US" sz="2200" b="1" dirty="0">
                <a:solidFill>
                  <a:prstClr val="black"/>
                </a:solidFill>
                <a:latin typeface="Calibri" panose="020F0502020204030204"/>
              </a:rPr>
              <a:t>: Tourism development in districts</a:t>
            </a:r>
            <a:endParaRPr kumimoji="0" sz="2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29340-50CB-31A0-7FD1-0A57761033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34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87AD2-D985-B99C-34C6-18DD17AD0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3;p5">
            <a:extLst>
              <a:ext uri="{FF2B5EF4-FFF2-40B4-BE49-F238E27FC236}">
                <a16:creationId xmlns:a16="http://schemas.microsoft.com/office/drawing/2014/main" id="{EDE4EE56-D18C-B0EB-D951-51CC6EAAC3A3}"/>
              </a:ext>
            </a:extLst>
          </p:cNvPr>
          <p:cNvSpPr txBox="1"/>
          <p:nvPr/>
        </p:nvSpPr>
        <p:spPr>
          <a:xfrm>
            <a:off x="2" y="105398"/>
            <a:ext cx="10076329" cy="461665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0F24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rPr>
              <a:t>Way forward &amp; innovation approach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7130A55A-B612-AD4B-829D-2A3F17408874}"/>
              </a:ext>
            </a:extLst>
          </p:cNvPr>
          <p:cNvSpPr/>
          <p:nvPr/>
        </p:nvSpPr>
        <p:spPr>
          <a:xfrm>
            <a:off x="715643" y="5088495"/>
            <a:ext cx="2267916" cy="1485181"/>
          </a:xfrm>
          <a:prstGeom prst="snip1Rect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4ABABE-8393-156F-DBC3-44DD799C30B4}"/>
              </a:ext>
            </a:extLst>
          </p:cNvPr>
          <p:cNvSpPr/>
          <p:nvPr/>
        </p:nvSpPr>
        <p:spPr>
          <a:xfrm>
            <a:off x="822486" y="3394551"/>
            <a:ext cx="2068900" cy="30834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0" algn="ctr"/>
            <a:r>
              <a:rPr lang="en-IN" sz="1600" b="1" u="sng" dirty="0">
                <a:solidFill>
                  <a:schemeClr val="tx2">
                    <a:lumMod val="10000"/>
                  </a:scheme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Resource Optimization</a:t>
            </a:r>
          </a:p>
          <a:p>
            <a:pPr lvl="0" algn="ctr"/>
            <a:endParaRPr lang="en-IN" dirty="0">
              <a:solidFill>
                <a:schemeClr val="tx1"/>
              </a:solidFill>
            </a:endParaRPr>
          </a:p>
          <a:p>
            <a:pPr marL="0" lvl="1"/>
            <a:r>
              <a:rPr lang="en-IN" sz="1400" dirty="0">
                <a:solidFill>
                  <a:schemeClr val="tx1"/>
                </a:solidFill>
              </a:rPr>
              <a:t>Efficient </a:t>
            </a:r>
            <a:r>
              <a:rPr lang="en-IN" sz="1400" b="1" dirty="0">
                <a:solidFill>
                  <a:schemeClr val="tx1"/>
                </a:solidFill>
              </a:rPr>
              <a:t>management of key resources</a:t>
            </a:r>
            <a:r>
              <a:rPr lang="en-IN" sz="1400" dirty="0">
                <a:solidFill>
                  <a:schemeClr val="tx1"/>
                </a:solidFill>
              </a:rPr>
              <a:t>:</a:t>
            </a:r>
          </a:p>
          <a:p>
            <a:pPr marL="457200" lvl="3"/>
            <a:endParaRPr lang="en-IN" sz="1400" b="1" dirty="0">
              <a:solidFill>
                <a:schemeClr val="tx1"/>
              </a:solidFill>
            </a:endParaRPr>
          </a:p>
          <a:p>
            <a:pPr marL="457200" lvl="3"/>
            <a:r>
              <a:rPr lang="en-IN" sz="1400" dirty="0">
                <a:solidFill>
                  <a:schemeClr val="tx1"/>
                </a:solidFill>
              </a:rPr>
              <a:t>1. Land</a:t>
            </a:r>
          </a:p>
          <a:p>
            <a:pPr marL="457200" lvl="3"/>
            <a:r>
              <a:rPr lang="en-IN" sz="1400" dirty="0">
                <a:solidFill>
                  <a:schemeClr val="tx1"/>
                </a:solidFill>
              </a:rPr>
              <a:t>2. Labour</a:t>
            </a:r>
          </a:p>
          <a:p>
            <a:pPr marL="457200" lvl="3"/>
            <a:r>
              <a:rPr lang="en-IN" sz="1400" dirty="0">
                <a:solidFill>
                  <a:schemeClr val="tx1"/>
                </a:solidFill>
              </a:rPr>
              <a:t>3. Excess Water</a:t>
            </a:r>
          </a:p>
          <a:p>
            <a:pPr marL="457200" lvl="3"/>
            <a:r>
              <a:rPr lang="en-IN" sz="1400" dirty="0">
                <a:solidFill>
                  <a:schemeClr val="tx1"/>
                </a:solidFill>
              </a:rPr>
              <a:t>4. Excess Power &amp; Energy</a:t>
            </a:r>
            <a:endParaRPr lang="en-IN" dirty="0"/>
          </a:p>
        </p:txBody>
      </p:sp>
      <p:sp>
        <p:nvSpPr>
          <p:cNvPr id="16" name="Rectangle: Single Corner Snipped 15">
            <a:extLst>
              <a:ext uri="{FF2B5EF4-FFF2-40B4-BE49-F238E27FC236}">
                <a16:creationId xmlns:a16="http://schemas.microsoft.com/office/drawing/2014/main" id="{165C02D0-2DB2-FA71-EA65-F8F1B2B5DE29}"/>
              </a:ext>
            </a:extLst>
          </p:cNvPr>
          <p:cNvSpPr/>
          <p:nvPr/>
        </p:nvSpPr>
        <p:spPr>
          <a:xfrm>
            <a:off x="3509211" y="5088494"/>
            <a:ext cx="2267916" cy="1485181"/>
          </a:xfrm>
          <a:prstGeom prst="snip1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60C972-289D-4914-F925-BD875B487A86}"/>
              </a:ext>
            </a:extLst>
          </p:cNvPr>
          <p:cNvSpPr/>
          <p:nvPr/>
        </p:nvSpPr>
        <p:spPr>
          <a:xfrm>
            <a:off x="3623525" y="3394550"/>
            <a:ext cx="2068900" cy="30834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Bef>
                <a:spcPts val="600"/>
              </a:spcBef>
            </a:pPr>
            <a:r>
              <a:rPr lang="en-IN" sz="1600" b="1" u="sng" dirty="0">
                <a:solidFill>
                  <a:schemeClr val="accent5">
                    <a:lumMod val="50000"/>
                  </a:scheme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Public-Private Innovation</a:t>
            </a:r>
          </a:p>
          <a:p>
            <a:r>
              <a:rPr lang="en-IN" sz="1100" dirty="0">
                <a:solidFill>
                  <a:schemeClr val="tx1"/>
                </a:solidFill>
              </a:rPr>
              <a:t>Promotion of </a:t>
            </a:r>
            <a:r>
              <a:rPr lang="en-IN" sz="1100" b="1" dirty="0">
                <a:solidFill>
                  <a:schemeClr val="tx1"/>
                </a:solidFill>
              </a:rPr>
              <a:t>private sector collaboration</a:t>
            </a:r>
            <a:r>
              <a:rPr lang="en-IN" sz="1100" dirty="0">
                <a:solidFill>
                  <a:schemeClr val="tx1"/>
                </a:solidFill>
              </a:rPr>
              <a:t> for efficient service delivery and sustainable development models.</a:t>
            </a:r>
          </a:p>
          <a:p>
            <a:r>
              <a:rPr lang="en-IN" sz="1200" dirty="0">
                <a:solidFill>
                  <a:schemeClr val="tx1"/>
                </a:solidFill>
              </a:rPr>
              <a:t>Emphasis on:</a:t>
            </a:r>
          </a:p>
          <a:p>
            <a:r>
              <a:rPr lang="en-IN" sz="1100" b="1" dirty="0">
                <a:solidFill>
                  <a:schemeClr val="tx1"/>
                </a:solidFill>
              </a:rPr>
              <a:t>License Facilitation Support</a:t>
            </a:r>
            <a:endParaRPr lang="en-IN" sz="1100" dirty="0">
              <a:solidFill>
                <a:schemeClr val="tx1"/>
              </a:solidFill>
            </a:endParaRPr>
          </a:p>
          <a:p>
            <a:r>
              <a:rPr lang="en-IN" sz="1100" b="1" dirty="0">
                <a:solidFill>
                  <a:schemeClr val="tx1"/>
                </a:solidFill>
              </a:rPr>
              <a:t>Market Access &amp; Export Linkages</a:t>
            </a:r>
            <a:endParaRPr lang="en-IN" sz="1100" dirty="0">
              <a:solidFill>
                <a:schemeClr val="tx1"/>
              </a:solidFill>
            </a:endParaRPr>
          </a:p>
          <a:p>
            <a:r>
              <a:rPr lang="en-IN" sz="1100" b="1" dirty="0">
                <a:solidFill>
                  <a:schemeClr val="tx1"/>
                </a:solidFill>
              </a:rPr>
              <a:t>Transport &amp; Logistics Enablement</a:t>
            </a:r>
            <a:endParaRPr lang="en-IN" sz="1100" dirty="0">
              <a:solidFill>
                <a:schemeClr val="tx1"/>
              </a:solidFill>
            </a:endParaRPr>
          </a:p>
          <a:p>
            <a:r>
              <a:rPr lang="en-IN" sz="1100" b="1" dirty="0">
                <a:solidFill>
                  <a:schemeClr val="tx1"/>
                </a:solidFill>
              </a:rPr>
              <a:t>100% capitalization</a:t>
            </a:r>
            <a:r>
              <a:rPr lang="en-IN" sz="1100" dirty="0">
                <a:solidFill>
                  <a:schemeClr val="tx1"/>
                </a:solidFill>
              </a:rPr>
              <a:t> of viable businesses with a focus on </a:t>
            </a:r>
            <a:r>
              <a:rPr lang="en-IN" sz="1100" b="1" dirty="0">
                <a:solidFill>
                  <a:schemeClr val="tx1"/>
                </a:solidFill>
              </a:rPr>
              <a:t>capital maximization</a:t>
            </a:r>
            <a:r>
              <a:rPr lang="en-IN" sz="1100" dirty="0">
                <a:solidFill>
                  <a:schemeClr val="tx1"/>
                </a:solidFill>
              </a:rPr>
              <a:t> and entrepreneurial support.</a:t>
            </a:r>
          </a:p>
          <a:p>
            <a:pPr algn="ctr"/>
            <a:endParaRPr lang="en-IN" dirty="0"/>
          </a:p>
        </p:txBody>
      </p:sp>
      <p:sp>
        <p:nvSpPr>
          <p:cNvPr id="18" name="Rectangle: Single Corner Snipped 17">
            <a:extLst>
              <a:ext uri="{FF2B5EF4-FFF2-40B4-BE49-F238E27FC236}">
                <a16:creationId xmlns:a16="http://schemas.microsoft.com/office/drawing/2014/main" id="{57ABA4B2-6783-FD57-C578-0EF853587486}"/>
              </a:ext>
            </a:extLst>
          </p:cNvPr>
          <p:cNvSpPr/>
          <p:nvPr/>
        </p:nvSpPr>
        <p:spPr>
          <a:xfrm>
            <a:off x="6413352" y="5088493"/>
            <a:ext cx="2340123" cy="1485181"/>
          </a:xfrm>
          <a:prstGeom prst="snip1Rect">
            <a:avLst>
              <a:gd name="adj" fmla="val 50000"/>
            </a:avLst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85B262-E376-935E-1386-0CF8A6844B7C}"/>
              </a:ext>
            </a:extLst>
          </p:cNvPr>
          <p:cNvSpPr/>
          <p:nvPr/>
        </p:nvSpPr>
        <p:spPr>
          <a:xfrm>
            <a:off x="6544776" y="3394550"/>
            <a:ext cx="2068900" cy="308343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Bef>
                <a:spcPts val="600"/>
              </a:spcBef>
            </a:pPr>
            <a:r>
              <a:rPr lang="en-IN" sz="1400" b="1" u="sng" dirty="0">
                <a:solidFill>
                  <a:schemeClr val="tx2">
                    <a:lumMod val="10000"/>
                  </a:scheme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Technology &amp; Real-Time Monitoring</a:t>
            </a:r>
          </a:p>
          <a:p>
            <a:endParaRPr lang="en-IN" sz="1400" dirty="0">
              <a:solidFill>
                <a:schemeClr val="tx1"/>
              </a:solidFill>
            </a:endParaRPr>
          </a:p>
          <a:p>
            <a:r>
              <a:rPr lang="en-IN" sz="1400" dirty="0">
                <a:solidFill>
                  <a:schemeClr val="tx1"/>
                </a:solidFill>
              </a:rPr>
              <a:t>Use of </a:t>
            </a:r>
            <a:r>
              <a:rPr lang="en-IN" sz="1400" b="1" dirty="0">
                <a:solidFill>
                  <a:schemeClr val="tx1"/>
                </a:solidFill>
              </a:rPr>
              <a:t>Gati Shakti Portal</a:t>
            </a:r>
            <a:r>
              <a:rPr lang="en-IN" sz="1400" dirty="0">
                <a:solidFill>
                  <a:schemeClr val="tx1"/>
                </a:solidFill>
              </a:rPr>
              <a:t> for:</a:t>
            </a:r>
          </a:p>
          <a:p>
            <a:endParaRPr lang="en-IN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/>
                </a:solidFill>
              </a:rPr>
              <a:t>Infrastructure gap analysis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/>
                </a:solidFill>
              </a:rPr>
              <a:t>Project progress tracking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tx1"/>
                </a:solidFill>
              </a:rPr>
              <a:t>Data-driven governance</a:t>
            </a:r>
          </a:p>
          <a:p>
            <a:pPr algn="ctr">
              <a:spcBef>
                <a:spcPts val="600"/>
              </a:spcBef>
            </a:pPr>
            <a:endParaRPr lang="en-IN" sz="1400" b="1" u="sng" dirty="0">
              <a:solidFill>
                <a:schemeClr val="accent6">
                  <a:lumMod val="75000"/>
                </a:schemeClr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US" sz="1000" b="1" dirty="0"/>
          </a:p>
        </p:txBody>
      </p:sp>
      <p:sp>
        <p:nvSpPr>
          <p:cNvPr id="20" name="Rectangle: Single Corner Snipped 19">
            <a:extLst>
              <a:ext uri="{FF2B5EF4-FFF2-40B4-BE49-F238E27FC236}">
                <a16:creationId xmlns:a16="http://schemas.microsoft.com/office/drawing/2014/main" id="{2FAA9A26-CE8A-C5EE-9B0E-6D06BF7D493C}"/>
              </a:ext>
            </a:extLst>
          </p:cNvPr>
          <p:cNvSpPr/>
          <p:nvPr/>
        </p:nvSpPr>
        <p:spPr>
          <a:xfrm>
            <a:off x="9336546" y="5088493"/>
            <a:ext cx="2267916" cy="1485181"/>
          </a:xfrm>
          <a:prstGeom prst="snip1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EEBCB-30F9-68D2-B70B-EE60F9F1824D}"/>
              </a:ext>
            </a:extLst>
          </p:cNvPr>
          <p:cNvSpPr/>
          <p:nvPr/>
        </p:nvSpPr>
        <p:spPr>
          <a:xfrm>
            <a:off x="9458444" y="3394550"/>
            <a:ext cx="2017913" cy="30834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spcBef>
                <a:spcPts val="600"/>
              </a:spcBef>
            </a:pPr>
            <a:r>
              <a:rPr lang="en-IN" sz="2800" b="1" u="sng" baseline="-25000" dirty="0">
                <a:solidFill>
                  <a:schemeClr val="accent6">
                    <a:lumMod val="50000"/>
                  </a:scheme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Sectoral Focus</a:t>
            </a:r>
          </a:p>
          <a:p>
            <a:endParaRPr lang="en-IN" sz="1400" dirty="0">
              <a:solidFill>
                <a:schemeClr val="tx1"/>
              </a:solidFill>
            </a:endParaRPr>
          </a:p>
          <a:p>
            <a:endParaRPr lang="en-IN" sz="1600" dirty="0">
              <a:solidFill>
                <a:schemeClr val="tx1"/>
              </a:solidFill>
            </a:endParaRPr>
          </a:p>
          <a:p>
            <a:pPr algn="ctr"/>
            <a:r>
              <a:rPr lang="en-IN" sz="1600" dirty="0">
                <a:solidFill>
                  <a:schemeClr val="tx1"/>
                </a:solidFill>
              </a:rPr>
              <a:t>Strategic investment push in </a:t>
            </a:r>
            <a:r>
              <a:rPr lang="en-IN" sz="1600" b="1" dirty="0">
                <a:solidFill>
                  <a:schemeClr val="tx1"/>
                </a:solidFill>
              </a:rPr>
              <a:t>high-value sectors</a:t>
            </a:r>
            <a:r>
              <a:rPr lang="en-IN" sz="1600" dirty="0">
                <a:solidFill>
                  <a:schemeClr val="tx1"/>
                </a:solidFill>
              </a:rPr>
              <a:t>, especially </a:t>
            </a:r>
            <a:r>
              <a:rPr lang="en-IN" sz="1600" b="1" dirty="0">
                <a:solidFill>
                  <a:schemeClr val="tx1"/>
                </a:solidFill>
              </a:rPr>
              <a:t>Defence Manufacturing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905D5AB-5AEC-7657-80AC-D66498436E05}"/>
              </a:ext>
            </a:extLst>
          </p:cNvPr>
          <p:cNvSpPr/>
          <p:nvPr/>
        </p:nvSpPr>
        <p:spPr>
          <a:xfrm>
            <a:off x="2045425" y="677109"/>
            <a:ext cx="8574772" cy="262174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r>
              <a:rPr lang="en-IN" b="1" u="sng" dirty="0">
                <a:solidFill>
                  <a:schemeClr val="accent2">
                    <a:lumMod val="50000"/>
                  </a:scheme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Institutional Mechanism</a:t>
            </a:r>
          </a:p>
          <a:p>
            <a:pPr marL="171450" indent="-17145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Establishment of </a:t>
            </a:r>
            <a:r>
              <a:rPr lang="en-IN" sz="1400" b="1" dirty="0">
                <a:solidFill>
                  <a:schemeClr val="bg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District Strategic Unit (DSU)</a:t>
            </a:r>
            <a:r>
              <a:rPr lang="en-IN" sz="1400" dirty="0">
                <a:solidFill>
                  <a:schemeClr val="bg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 as the key implementation body for the District Strategic Plan (DSP).</a:t>
            </a:r>
          </a:p>
          <a:p>
            <a:pPr marL="171450" indent="-171450"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IN" sz="1400" dirty="0">
                <a:solidFill>
                  <a:schemeClr val="bg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Coordinated leadership under </a:t>
            </a:r>
            <a:r>
              <a:rPr lang="en-IN" sz="1400" b="1" dirty="0">
                <a:solidFill>
                  <a:schemeClr val="bg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District Collector</a:t>
            </a:r>
            <a:r>
              <a:rPr lang="en-IN" sz="1400" dirty="0">
                <a:solidFill>
                  <a:schemeClr val="bg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, </a:t>
            </a:r>
            <a:r>
              <a:rPr lang="en-IN" sz="1400" b="1" dirty="0">
                <a:solidFill>
                  <a:schemeClr val="bg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DPO</a:t>
            </a:r>
            <a:r>
              <a:rPr lang="en-IN" sz="1400" dirty="0">
                <a:solidFill>
                  <a:schemeClr val="bg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, and </a:t>
            </a:r>
            <a:r>
              <a:rPr lang="en-IN" sz="1400" b="1" dirty="0">
                <a:solidFill>
                  <a:schemeClr val="bg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PD DRDA</a:t>
            </a:r>
            <a:r>
              <a:rPr lang="en-IN" sz="1400" dirty="0">
                <a:solidFill>
                  <a:schemeClr val="bg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, supported by:</a:t>
            </a:r>
          </a:p>
          <a:p>
            <a:pPr marL="171450" indent="-1714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4 Professional Interns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400" dirty="0">
                <a:solidFill>
                  <a:schemeClr val="bg1"/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2 Dedicated Operators</a:t>
            </a:r>
            <a:endParaRPr lang="en-US" sz="1400" b="1" dirty="0">
              <a:solidFill>
                <a:schemeClr val="bg1"/>
              </a:solidFill>
              <a:latin typeface="DVOT-Surekh" panose="00000400000000000000" pitchFamily="2" charset="0"/>
              <a:cs typeface="DVOT-Surekh" panose="00000400000000000000" pitchFamily="2" charset="0"/>
            </a:endParaRPr>
          </a:p>
          <a:p>
            <a:pPr lvl="0" algn="ctr"/>
            <a:r>
              <a:rPr lang="en-IN" b="1" u="sng" dirty="0">
                <a:solidFill>
                  <a:schemeClr val="accent2">
                    <a:lumMod val="50000"/>
                  </a:scheme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Adoption of National Frameworks</a:t>
            </a:r>
          </a:p>
          <a:p>
            <a:r>
              <a:rPr lang="en-IN" sz="1400" dirty="0">
                <a:solidFill>
                  <a:schemeClr val="tx2">
                    <a:lumMod val="10000"/>
                  </a:scheme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Integration of </a:t>
            </a:r>
            <a:r>
              <a:rPr lang="en-IN" sz="1400" b="1" dirty="0">
                <a:solidFill>
                  <a:schemeClr val="tx2">
                    <a:lumMod val="10000"/>
                  </a:scheme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Government of India’s Output &amp; Outcome Monitoring Framework</a:t>
            </a:r>
            <a:r>
              <a:rPr lang="en-IN" sz="1400" dirty="0">
                <a:solidFill>
                  <a:schemeClr val="tx2">
                    <a:lumMod val="10000"/>
                  </a:schemeClr>
                </a:solidFill>
                <a:latin typeface="DVOT-Surekh" panose="00000400000000000000" pitchFamily="2" charset="0"/>
                <a:cs typeface="DVOT-Surekh" panose="00000400000000000000" pitchFamily="2" charset="0"/>
              </a:rPr>
              <a:t> (NITI Aayog) for measurable impact tracking and results-based planning</a:t>
            </a:r>
            <a:r>
              <a:rPr lang="en-IN" sz="1400" dirty="0">
                <a:latin typeface="DVOT-Surekh" panose="00000400000000000000" pitchFamily="2" charset="0"/>
                <a:cs typeface="DVOT-Surekh" panose="00000400000000000000" pitchFamily="2" charset="0"/>
              </a:rPr>
              <a:t>.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C9CED62-47D0-9A6E-6889-D1FDC92846DD}"/>
              </a:ext>
            </a:extLst>
          </p:cNvPr>
          <p:cNvSpPr/>
          <p:nvPr/>
        </p:nvSpPr>
        <p:spPr>
          <a:xfrm>
            <a:off x="333553" y="1390650"/>
            <a:ext cx="1238250" cy="87035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DVOT-Surekh" panose="00000400000000000000" pitchFamily="2" charset="0"/>
                <a:cs typeface="DVOT-Surekh" panose="00000400000000000000" pitchFamily="2" charset="0"/>
              </a:rPr>
              <a:t>DPPMU</a:t>
            </a:r>
            <a:endParaRPr lang="en-IN" b="1" dirty="0"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43FB3B8-5AF6-95CF-CE3B-33BD488FF506}"/>
              </a:ext>
            </a:extLst>
          </p:cNvPr>
          <p:cNvSpPr/>
          <p:nvPr/>
        </p:nvSpPr>
        <p:spPr>
          <a:xfrm>
            <a:off x="1571803" y="1619250"/>
            <a:ext cx="513994" cy="323850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Slide Number Placeholder 9">
            <a:extLst>
              <a:ext uri="{FF2B5EF4-FFF2-40B4-BE49-F238E27FC236}">
                <a16:creationId xmlns:a16="http://schemas.microsoft.com/office/drawing/2014/main" id="{8176D91A-E91E-DC9D-CBDC-12F76505DD96}"/>
              </a:ext>
            </a:extLst>
          </p:cNvPr>
          <p:cNvSpPr txBox="1">
            <a:spLocks/>
          </p:cNvSpPr>
          <p:nvPr/>
        </p:nvSpPr>
        <p:spPr>
          <a:xfrm>
            <a:off x="11610975" y="6329079"/>
            <a:ext cx="552450" cy="46399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9446456-6F41-4AC4-8FA2-BAC06FFA9A27}" type="slidenum">
              <a:rPr lang="en-US" sz="1400" b="1" smtClean="0">
                <a:solidFill>
                  <a:schemeClr val="tx1"/>
                </a:solidFill>
                <a:latin typeface="Calibri" panose="020F0502020204030204"/>
              </a:rPr>
              <a:pPr>
                <a:defRPr/>
              </a:pPr>
              <a:t>7</a:t>
            </a:fld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516ED7-0113-AD7D-9231-64814253BA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5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7E9CD-E6CB-DF4E-5191-E92A73A57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9B3B17C-784D-6847-CCC7-4F4143DECBA7}"/>
              </a:ext>
            </a:extLst>
          </p:cNvPr>
          <p:cNvSpPr/>
          <p:nvPr/>
        </p:nvSpPr>
        <p:spPr>
          <a:xfrm>
            <a:off x="5773998" y="67197"/>
            <a:ext cx="4717959" cy="15696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12700">
                  <a:solidFill>
                    <a:schemeClr val="tx1"/>
                  </a:solidFill>
                  <a:prstDash val="solid"/>
                </a:ln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a:blipFill>
                <a:effectLst>
                  <a:outerShdw dist="38100" dir="2640000" algn="bl" rotWithShape="0">
                    <a:schemeClr val="accent6">
                      <a:lumMod val="75000"/>
                    </a:schemeClr>
                  </a:outerShdw>
                </a:effectLst>
                <a:latin typeface="DVOT-Surekh" panose="00000400000000000000" pitchFamily="2" charset="0"/>
                <a:cs typeface="DVOT-Surekh" panose="00000400000000000000" pitchFamily="2" charset="0"/>
              </a:rPr>
              <a:t>Jalgaon</a:t>
            </a:r>
            <a:endParaRPr lang="en-US" sz="13800" b="1" cap="none" spc="0" dirty="0">
              <a:ln w="12700">
                <a:solidFill>
                  <a:schemeClr val="tx1"/>
                </a:solidFill>
                <a:prstDash val="solid"/>
              </a:ln>
              <a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effectLst>
                <a:outerShdw dist="38100" dir="2640000" algn="bl" rotWithShape="0">
                  <a:schemeClr val="accent6">
                    <a:lumMod val="75000"/>
                  </a:schemeClr>
                </a:outerShdw>
              </a:effectLst>
              <a:latin typeface="DVOT-Surekh" panose="00000400000000000000" pitchFamily="2" charset="0"/>
              <a:cs typeface="DVOT-Surekh" panose="00000400000000000000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8EE15D-8A4C-17EA-7F81-DF7D2B05992B}"/>
              </a:ext>
            </a:extLst>
          </p:cNvPr>
          <p:cNvSpPr/>
          <p:nvPr/>
        </p:nvSpPr>
        <p:spPr>
          <a:xfrm>
            <a:off x="5416528" y="5153606"/>
            <a:ext cx="5432898" cy="1862048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>
                <a:ln w="12700">
                  <a:solidFill>
                    <a:schemeClr val="bg1"/>
                  </a:solidFill>
                  <a:prstDash val="solid"/>
                </a:ln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>
                  <a:outerShdw dist="38100" dir="2640000" algn="bl" rotWithShape="0">
                    <a:schemeClr val="accent4">
                      <a:lumMod val="75000"/>
                    </a:schemeClr>
                  </a:outerShdw>
                </a:effectLst>
                <a:latin typeface="DVOT-Surekh" panose="00000400000000000000" pitchFamily="2" charset="0"/>
                <a:cs typeface="DVOT-Surekh" panose="00000400000000000000" pitchFamily="2" charset="0"/>
              </a:rPr>
              <a:t>Thanks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317145-51F3-255B-EC48-9E2BA131DE85}"/>
              </a:ext>
            </a:extLst>
          </p:cNvPr>
          <p:cNvSpPr/>
          <p:nvPr/>
        </p:nvSpPr>
        <p:spPr>
          <a:xfrm rot="2700000">
            <a:off x="8054" y="2243367"/>
            <a:ext cx="2430728" cy="2430728"/>
          </a:xfrm>
          <a:custGeom>
            <a:avLst/>
            <a:gdLst>
              <a:gd name="connsiteX0" fmla="*/ 0 w 2430728"/>
              <a:gd name="connsiteY0" fmla="*/ 0 h 2430728"/>
              <a:gd name="connsiteX1" fmla="*/ 2430728 w 2430728"/>
              <a:gd name="connsiteY1" fmla="*/ 0 h 2430728"/>
              <a:gd name="connsiteX2" fmla="*/ 2430728 w 2430728"/>
              <a:gd name="connsiteY2" fmla="*/ 2430728 h 2430728"/>
              <a:gd name="connsiteX3" fmla="*/ 694715 w 2430728"/>
              <a:gd name="connsiteY3" fmla="*/ 2430728 h 2430728"/>
              <a:gd name="connsiteX4" fmla="*/ 0 w 2430728"/>
              <a:gd name="connsiteY4" fmla="*/ 1736014 h 243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0728" h="2430728">
                <a:moveTo>
                  <a:pt x="0" y="0"/>
                </a:moveTo>
                <a:lnTo>
                  <a:pt x="2430728" y="0"/>
                </a:lnTo>
                <a:lnTo>
                  <a:pt x="2430728" y="2430728"/>
                </a:lnTo>
                <a:lnTo>
                  <a:pt x="694715" y="2430728"/>
                </a:lnTo>
                <a:lnTo>
                  <a:pt x="0" y="1736014"/>
                </a:ln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86CFEED7-17DF-BEEB-DB6F-410FB7A56315}"/>
              </a:ext>
            </a:extLst>
          </p:cNvPr>
          <p:cNvSpPr/>
          <p:nvPr/>
        </p:nvSpPr>
        <p:spPr>
          <a:xfrm>
            <a:off x="-527417" y="1754616"/>
            <a:ext cx="3488772" cy="3437570"/>
          </a:xfrm>
          <a:prstGeom prst="diamond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A217FCDE-2B87-8E55-DDAE-515ADDC0DA59}"/>
              </a:ext>
            </a:extLst>
          </p:cNvPr>
          <p:cNvSpPr/>
          <p:nvPr/>
        </p:nvSpPr>
        <p:spPr>
          <a:xfrm>
            <a:off x="1349261" y="-98192"/>
            <a:ext cx="3450468" cy="3452240"/>
          </a:xfrm>
          <a:prstGeom prst="diamond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lowchart: Merge 11">
            <a:extLst>
              <a:ext uri="{FF2B5EF4-FFF2-40B4-BE49-F238E27FC236}">
                <a16:creationId xmlns:a16="http://schemas.microsoft.com/office/drawing/2014/main" id="{A9149626-0F7B-19C0-2A99-F5BFEA58C017}"/>
              </a:ext>
            </a:extLst>
          </p:cNvPr>
          <p:cNvSpPr/>
          <p:nvPr/>
        </p:nvSpPr>
        <p:spPr>
          <a:xfrm>
            <a:off x="-1601" y="480187"/>
            <a:ext cx="1137480" cy="231212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0256"/>
              <a:gd name="connsiteX1" fmla="*/ 10000 w 10000"/>
              <a:gd name="connsiteY1" fmla="*/ 0 h 10256"/>
              <a:gd name="connsiteX2" fmla="*/ 33 w 10000"/>
              <a:gd name="connsiteY2" fmla="*/ 10256 h 10256"/>
              <a:gd name="connsiteX3" fmla="*/ 0 w 10000"/>
              <a:gd name="connsiteY3" fmla="*/ 0 h 10256"/>
              <a:gd name="connsiteX0" fmla="*/ 0 w 7748"/>
              <a:gd name="connsiteY0" fmla="*/ 0 h 10256"/>
              <a:gd name="connsiteX1" fmla="*/ 7748 w 7748"/>
              <a:gd name="connsiteY1" fmla="*/ 5294 h 10256"/>
              <a:gd name="connsiteX2" fmla="*/ 33 w 7748"/>
              <a:gd name="connsiteY2" fmla="*/ 10256 h 10256"/>
              <a:gd name="connsiteX3" fmla="*/ 0 w 7748"/>
              <a:gd name="connsiteY3" fmla="*/ 0 h 10256"/>
              <a:gd name="connsiteX0" fmla="*/ 44 w 10044"/>
              <a:gd name="connsiteY0" fmla="*/ 0 h 10000"/>
              <a:gd name="connsiteX1" fmla="*/ 10044 w 10044"/>
              <a:gd name="connsiteY1" fmla="*/ 5162 h 10000"/>
              <a:gd name="connsiteX2" fmla="*/ 2 w 10044"/>
              <a:gd name="connsiteY2" fmla="*/ 10000 h 10000"/>
              <a:gd name="connsiteX3" fmla="*/ 44 w 10044"/>
              <a:gd name="connsiteY3" fmla="*/ 0 h 10000"/>
              <a:gd name="connsiteX0" fmla="*/ 44 w 10016"/>
              <a:gd name="connsiteY0" fmla="*/ 0 h 10000"/>
              <a:gd name="connsiteX1" fmla="*/ 10016 w 10016"/>
              <a:gd name="connsiteY1" fmla="*/ 4997 h 10000"/>
              <a:gd name="connsiteX2" fmla="*/ 2 w 10016"/>
              <a:gd name="connsiteY2" fmla="*/ 10000 h 10000"/>
              <a:gd name="connsiteX3" fmla="*/ 44 w 10016"/>
              <a:gd name="connsiteY3" fmla="*/ 0 h 10000"/>
              <a:gd name="connsiteX0" fmla="*/ 44 w 10101"/>
              <a:gd name="connsiteY0" fmla="*/ 0 h 10000"/>
              <a:gd name="connsiteX1" fmla="*/ 10101 w 10101"/>
              <a:gd name="connsiteY1" fmla="*/ 4970 h 10000"/>
              <a:gd name="connsiteX2" fmla="*/ 2 w 10101"/>
              <a:gd name="connsiteY2" fmla="*/ 10000 h 10000"/>
              <a:gd name="connsiteX3" fmla="*/ 44 w 10101"/>
              <a:gd name="connsiteY3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1" h="10000">
                <a:moveTo>
                  <a:pt x="44" y="0"/>
                </a:moveTo>
                <a:lnTo>
                  <a:pt x="10101" y="4970"/>
                </a:lnTo>
                <a:lnTo>
                  <a:pt x="2" y="10000"/>
                </a:lnTo>
                <a:cubicBezTo>
                  <a:pt x="-13" y="6666"/>
                  <a:pt x="58" y="3334"/>
                  <a:pt x="44" y="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23531" b="23531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lowchart: Merge 11">
            <a:extLst>
              <a:ext uri="{FF2B5EF4-FFF2-40B4-BE49-F238E27FC236}">
                <a16:creationId xmlns:a16="http://schemas.microsoft.com/office/drawing/2014/main" id="{1BAEB6DC-14D9-C113-C03C-B9AB89F62A03}"/>
              </a:ext>
            </a:extLst>
          </p:cNvPr>
          <p:cNvSpPr/>
          <p:nvPr/>
        </p:nvSpPr>
        <p:spPr>
          <a:xfrm>
            <a:off x="-1601" y="4136875"/>
            <a:ext cx="1137480" cy="2312121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0256"/>
              <a:gd name="connsiteX1" fmla="*/ 10000 w 10000"/>
              <a:gd name="connsiteY1" fmla="*/ 0 h 10256"/>
              <a:gd name="connsiteX2" fmla="*/ 33 w 10000"/>
              <a:gd name="connsiteY2" fmla="*/ 10256 h 10256"/>
              <a:gd name="connsiteX3" fmla="*/ 0 w 10000"/>
              <a:gd name="connsiteY3" fmla="*/ 0 h 10256"/>
              <a:gd name="connsiteX0" fmla="*/ 0 w 7748"/>
              <a:gd name="connsiteY0" fmla="*/ 0 h 10256"/>
              <a:gd name="connsiteX1" fmla="*/ 7748 w 7748"/>
              <a:gd name="connsiteY1" fmla="*/ 5294 h 10256"/>
              <a:gd name="connsiteX2" fmla="*/ 33 w 7748"/>
              <a:gd name="connsiteY2" fmla="*/ 10256 h 10256"/>
              <a:gd name="connsiteX3" fmla="*/ 0 w 7748"/>
              <a:gd name="connsiteY3" fmla="*/ 0 h 10256"/>
              <a:gd name="connsiteX0" fmla="*/ 44 w 10044"/>
              <a:gd name="connsiteY0" fmla="*/ 0 h 10000"/>
              <a:gd name="connsiteX1" fmla="*/ 10044 w 10044"/>
              <a:gd name="connsiteY1" fmla="*/ 5162 h 10000"/>
              <a:gd name="connsiteX2" fmla="*/ 2 w 10044"/>
              <a:gd name="connsiteY2" fmla="*/ 10000 h 10000"/>
              <a:gd name="connsiteX3" fmla="*/ 44 w 10044"/>
              <a:gd name="connsiteY3" fmla="*/ 0 h 10000"/>
              <a:gd name="connsiteX0" fmla="*/ 44 w 10016"/>
              <a:gd name="connsiteY0" fmla="*/ 0 h 10000"/>
              <a:gd name="connsiteX1" fmla="*/ 10016 w 10016"/>
              <a:gd name="connsiteY1" fmla="*/ 4997 h 10000"/>
              <a:gd name="connsiteX2" fmla="*/ 2 w 10016"/>
              <a:gd name="connsiteY2" fmla="*/ 10000 h 10000"/>
              <a:gd name="connsiteX3" fmla="*/ 44 w 10016"/>
              <a:gd name="connsiteY3" fmla="*/ 0 h 10000"/>
              <a:gd name="connsiteX0" fmla="*/ 44 w 10101"/>
              <a:gd name="connsiteY0" fmla="*/ 0 h 10000"/>
              <a:gd name="connsiteX1" fmla="*/ 10101 w 10101"/>
              <a:gd name="connsiteY1" fmla="*/ 4970 h 10000"/>
              <a:gd name="connsiteX2" fmla="*/ 2 w 10101"/>
              <a:gd name="connsiteY2" fmla="*/ 10000 h 10000"/>
              <a:gd name="connsiteX3" fmla="*/ 44 w 10101"/>
              <a:gd name="connsiteY3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1" h="10000">
                <a:moveTo>
                  <a:pt x="44" y="0"/>
                </a:moveTo>
                <a:lnTo>
                  <a:pt x="10101" y="4970"/>
                </a:lnTo>
                <a:lnTo>
                  <a:pt x="2" y="10000"/>
                </a:lnTo>
                <a:cubicBezTo>
                  <a:pt x="-13" y="6666"/>
                  <a:pt x="58" y="3334"/>
                  <a:pt x="44" y="0"/>
                </a:cubicBezTo>
                <a:close/>
              </a:path>
            </a:pathLst>
          </a:cu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165" t="954" r="3165" b="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Diamond 15">
            <a:extLst>
              <a:ext uri="{FF2B5EF4-FFF2-40B4-BE49-F238E27FC236}">
                <a16:creationId xmlns:a16="http://schemas.microsoft.com/office/drawing/2014/main" id="{8F6DEEEB-AA7E-8029-DA86-183BF3A8D88E}"/>
              </a:ext>
            </a:extLst>
          </p:cNvPr>
          <p:cNvSpPr/>
          <p:nvPr/>
        </p:nvSpPr>
        <p:spPr>
          <a:xfrm>
            <a:off x="1323660" y="3563414"/>
            <a:ext cx="3450468" cy="3452240"/>
          </a:xfrm>
          <a:prstGeom prst="diamond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2785B191-0487-AA3B-9734-6EEF435325E3}"/>
              </a:ext>
            </a:extLst>
          </p:cNvPr>
          <p:cNvSpPr/>
          <p:nvPr/>
        </p:nvSpPr>
        <p:spPr>
          <a:xfrm>
            <a:off x="-254000" y="5401553"/>
            <a:ext cx="2975126" cy="1456447"/>
          </a:xfrm>
          <a:prstGeom prst="triangle">
            <a:avLst>
              <a:gd name="adj" fmla="val 49871"/>
            </a:avLst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1CAB8A64-3B22-9D03-E787-AFD9394F3237}"/>
              </a:ext>
            </a:extLst>
          </p:cNvPr>
          <p:cNvSpPr/>
          <p:nvPr/>
        </p:nvSpPr>
        <p:spPr>
          <a:xfrm>
            <a:off x="-254000" y="0"/>
            <a:ext cx="3035300" cy="1512616"/>
          </a:xfrm>
          <a:custGeom>
            <a:avLst/>
            <a:gdLst>
              <a:gd name="connsiteX0" fmla="*/ 0 w 3759200"/>
              <a:gd name="connsiteY0" fmla="*/ 1601516 h 1601516"/>
              <a:gd name="connsiteX1" fmla="*/ 0 w 3759200"/>
              <a:gd name="connsiteY1" fmla="*/ 0 h 1601516"/>
              <a:gd name="connsiteX2" fmla="*/ 3759200 w 3759200"/>
              <a:gd name="connsiteY2" fmla="*/ 1601516 h 1601516"/>
              <a:gd name="connsiteX3" fmla="*/ 0 w 3759200"/>
              <a:gd name="connsiteY3" fmla="*/ 1601516 h 1601516"/>
              <a:gd name="connsiteX0" fmla="*/ 0 w 2997200"/>
              <a:gd name="connsiteY0" fmla="*/ 1601516 h 1601516"/>
              <a:gd name="connsiteX1" fmla="*/ 0 w 2997200"/>
              <a:gd name="connsiteY1" fmla="*/ 0 h 1601516"/>
              <a:gd name="connsiteX2" fmla="*/ 2997200 w 2997200"/>
              <a:gd name="connsiteY2" fmla="*/ 77516 h 1601516"/>
              <a:gd name="connsiteX3" fmla="*/ 0 w 2997200"/>
              <a:gd name="connsiteY3" fmla="*/ 1601516 h 1601516"/>
              <a:gd name="connsiteX0" fmla="*/ 25400 w 3022600"/>
              <a:gd name="connsiteY0" fmla="*/ 1538016 h 1538016"/>
              <a:gd name="connsiteX1" fmla="*/ 0 w 3022600"/>
              <a:gd name="connsiteY1" fmla="*/ 0 h 1538016"/>
              <a:gd name="connsiteX2" fmla="*/ 3022600 w 3022600"/>
              <a:gd name="connsiteY2" fmla="*/ 14016 h 1538016"/>
              <a:gd name="connsiteX3" fmla="*/ 25400 w 3022600"/>
              <a:gd name="connsiteY3" fmla="*/ 1538016 h 1538016"/>
              <a:gd name="connsiteX0" fmla="*/ 1485900 w 3022600"/>
              <a:gd name="connsiteY0" fmla="*/ 1525316 h 1525316"/>
              <a:gd name="connsiteX1" fmla="*/ 0 w 3022600"/>
              <a:gd name="connsiteY1" fmla="*/ 0 h 1525316"/>
              <a:gd name="connsiteX2" fmla="*/ 3022600 w 3022600"/>
              <a:gd name="connsiteY2" fmla="*/ 14016 h 1525316"/>
              <a:gd name="connsiteX3" fmla="*/ 1485900 w 3022600"/>
              <a:gd name="connsiteY3" fmla="*/ 1525316 h 1525316"/>
              <a:gd name="connsiteX0" fmla="*/ 1498600 w 3035300"/>
              <a:gd name="connsiteY0" fmla="*/ 1511300 h 1511300"/>
              <a:gd name="connsiteX1" fmla="*/ 0 w 3035300"/>
              <a:gd name="connsiteY1" fmla="*/ 11384 h 1511300"/>
              <a:gd name="connsiteX2" fmla="*/ 3035300 w 3035300"/>
              <a:gd name="connsiteY2" fmla="*/ 0 h 1511300"/>
              <a:gd name="connsiteX3" fmla="*/ 1498600 w 3035300"/>
              <a:gd name="connsiteY3" fmla="*/ 1511300 h 1511300"/>
              <a:gd name="connsiteX0" fmla="*/ 1498600 w 3035300"/>
              <a:gd name="connsiteY0" fmla="*/ 1512616 h 1512616"/>
              <a:gd name="connsiteX1" fmla="*/ 0 w 3035300"/>
              <a:gd name="connsiteY1" fmla="*/ 0 h 1512616"/>
              <a:gd name="connsiteX2" fmla="*/ 3035300 w 3035300"/>
              <a:gd name="connsiteY2" fmla="*/ 1316 h 1512616"/>
              <a:gd name="connsiteX3" fmla="*/ 1498600 w 3035300"/>
              <a:gd name="connsiteY3" fmla="*/ 1512616 h 1512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5300" h="1512616">
                <a:moveTo>
                  <a:pt x="1498600" y="1512616"/>
                </a:moveTo>
                <a:lnTo>
                  <a:pt x="0" y="0"/>
                </a:lnTo>
                <a:lnTo>
                  <a:pt x="3035300" y="1316"/>
                </a:lnTo>
                <a:lnTo>
                  <a:pt x="1498600" y="1512616"/>
                </a:lnTo>
                <a:close/>
              </a:path>
            </a:pathLst>
          </a:cu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71C66E-0282-0946-77DB-C6944A64FB5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8017" r="5841"/>
          <a:stretch>
            <a:fillRect/>
          </a:stretch>
        </p:blipFill>
        <p:spPr>
          <a:xfrm>
            <a:off x="4871623" y="1550880"/>
            <a:ext cx="2051546" cy="133368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C434A1A-A413-CE6B-C0A7-2DDA63B941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33566" y="1693815"/>
            <a:ext cx="2572109" cy="109552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D974776-4B13-5020-DA90-ECA5CC60EA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22572" y="1755864"/>
            <a:ext cx="2038635" cy="103837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F8E26A7-6C50-830B-3D73-19DF359E1D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56150" y="3726013"/>
            <a:ext cx="1743318" cy="116221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3AC319-9DB1-A5B8-E57C-F2532D7D32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01832" y="3563414"/>
            <a:ext cx="2391109" cy="117173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49BBA91-69A4-5161-9461-7B480A7D2EC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77615" y="3530784"/>
            <a:ext cx="1857634" cy="130510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CDCEA04-687F-6BC7-938A-A7AAC05AFA0B}"/>
              </a:ext>
            </a:extLst>
          </p:cNvPr>
          <p:cNvSpPr txBox="1"/>
          <p:nvPr/>
        </p:nvSpPr>
        <p:spPr>
          <a:xfrm>
            <a:off x="5407003" y="2909126"/>
            <a:ext cx="11297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ora" pitchFamily="2" charset="0"/>
              </a:rPr>
              <a:t>Pet Food 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E29C35B-9AA4-18A0-D55A-628A85387854}"/>
              </a:ext>
            </a:extLst>
          </p:cNvPr>
          <p:cNvSpPr txBox="1"/>
          <p:nvPr/>
        </p:nvSpPr>
        <p:spPr>
          <a:xfrm>
            <a:off x="7005460" y="2640084"/>
            <a:ext cx="25721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Precision Manufacturing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8D142AA-E4AF-3959-CE6D-4134E84FEA9F}"/>
              </a:ext>
            </a:extLst>
          </p:cNvPr>
          <p:cNvSpPr txBox="1"/>
          <p:nvPr/>
        </p:nvSpPr>
        <p:spPr>
          <a:xfrm>
            <a:off x="9577569" y="2890347"/>
            <a:ext cx="2077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Gold &amp; </a:t>
            </a:r>
            <a:r>
              <a:rPr lang="en-US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Jewellery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78DE232-F93E-4596-1CE5-FFB6028E75D9}"/>
              </a:ext>
            </a:extLst>
          </p:cNvPr>
          <p:cNvSpPr txBox="1"/>
          <p:nvPr/>
        </p:nvSpPr>
        <p:spPr>
          <a:xfrm>
            <a:off x="4919131" y="4855583"/>
            <a:ext cx="2263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Circular Economy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F6ADAF-0631-E25A-499D-B73EB000C7F5}"/>
              </a:ext>
            </a:extLst>
          </p:cNvPr>
          <p:cNvSpPr txBox="1"/>
          <p:nvPr/>
        </p:nvSpPr>
        <p:spPr>
          <a:xfrm>
            <a:off x="9794217" y="4735153"/>
            <a:ext cx="22244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Green Energy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F9257F-1938-4DDE-9C50-452594CC53A5}"/>
              </a:ext>
            </a:extLst>
          </p:cNvPr>
          <p:cNvSpPr txBox="1"/>
          <p:nvPr/>
        </p:nvSpPr>
        <p:spPr>
          <a:xfrm>
            <a:off x="7314247" y="4677978"/>
            <a:ext cx="2263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Lora" pitchFamily="2" charset="0"/>
              </a:rPr>
              <a:t>Fulfillment Centre for  E-Commerce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  <a:latin typeface="Lora" pitchFamily="2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9DF2632-1E7F-4770-31E6-F5888C271981}"/>
              </a:ext>
            </a:extLst>
          </p:cNvPr>
          <p:cNvSpPr/>
          <p:nvPr/>
        </p:nvSpPr>
        <p:spPr>
          <a:xfrm>
            <a:off x="3350807" y="2979647"/>
            <a:ext cx="1707995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>
                        <a:lumMod val="50000"/>
                      </a:schemeClr>
                    </a:gs>
                    <a:gs pos="4000">
                      <a:schemeClr val="accent4">
                        <a:lumMod val="75000"/>
                      </a:schemeClr>
                    </a:gs>
                    <a:gs pos="87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/>
                </a:gradFill>
              </a:rPr>
              <a:t>Sunrise Sectors</a:t>
            </a:r>
          </a:p>
        </p:txBody>
      </p:sp>
      <p:sp>
        <p:nvSpPr>
          <p:cNvPr id="69" name="Slide Number Placeholder 9">
            <a:extLst>
              <a:ext uri="{FF2B5EF4-FFF2-40B4-BE49-F238E27FC236}">
                <a16:creationId xmlns:a16="http://schemas.microsoft.com/office/drawing/2014/main" id="{5F641218-030F-CEA1-23FC-2F1E51A4A599}"/>
              </a:ext>
            </a:extLst>
          </p:cNvPr>
          <p:cNvSpPr txBox="1">
            <a:spLocks/>
          </p:cNvSpPr>
          <p:nvPr/>
        </p:nvSpPr>
        <p:spPr>
          <a:xfrm>
            <a:off x="11610975" y="6329079"/>
            <a:ext cx="552450" cy="46399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E9446456-6F41-4AC4-8FA2-BAC06FFA9A27}" type="slidenum">
              <a:rPr lang="en-US" sz="1400" b="1" smtClean="0">
                <a:solidFill>
                  <a:schemeClr val="tx1"/>
                </a:solidFill>
                <a:latin typeface="Calibri" panose="020F0502020204030204"/>
              </a:rPr>
              <a:pPr>
                <a:defRPr/>
              </a:pPr>
              <a:t>8</a:t>
            </a:fld>
            <a:endParaRPr lang="en-US" sz="1400" b="1" dirty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24888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Theme">
  <a:themeElements>
    <a:clrScheme name="Custom 103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A2EA3"/>
      </a:accent1>
      <a:accent2>
        <a:srgbClr val="FCA827"/>
      </a:accent2>
      <a:accent3>
        <a:srgbClr val="E84600"/>
      </a:accent3>
      <a:accent4>
        <a:srgbClr val="1272CC"/>
      </a:accent4>
      <a:accent5>
        <a:srgbClr val="740CBC"/>
      </a:accent5>
      <a:accent6>
        <a:srgbClr val="BA004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2591</TotalTime>
  <Words>720</Words>
  <Application>Microsoft Office PowerPoint</Application>
  <PresentationFormat>Widescreen</PresentationFormat>
  <Paragraphs>173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等线</vt:lpstr>
      <vt:lpstr>Arial</vt:lpstr>
      <vt:lpstr>Calibri</vt:lpstr>
      <vt:lpstr>Calibri Light</vt:lpstr>
      <vt:lpstr>DVOT-Surekh</vt:lpstr>
      <vt:lpstr>Lora</vt:lpstr>
      <vt:lpstr>Times New Roman</vt:lpstr>
      <vt:lpstr>Wingdings</vt:lpstr>
      <vt:lpstr>Office Theme</vt:lpstr>
      <vt:lpstr>5_Office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 p</dc:creator>
  <cp:lastModifiedBy>h p</cp:lastModifiedBy>
  <cp:revision>174</cp:revision>
  <cp:lastPrinted>2025-06-26T13:03:54Z</cp:lastPrinted>
  <dcterms:created xsi:type="dcterms:W3CDTF">2025-01-31T10:13:23Z</dcterms:created>
  <dcterms:modified xsi:type="dcterms:W3CDTF">2025-06-28T11:32:07Z</dcterms:modified>
</cp:coreProperties>
</file>